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comment1.xml" ContentType="application/vnd.openxmlformats-officedocument.presentationml.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sldIdLst>
    <p:sldId id="256" r:id="rId2"/>
    <p:sldId id="257" r:id="rId3"/>
    <p:sldId id="264" r:id="rId4"/>
    <p:sldId id="259" r:id="rId5"/>
    <p:sldId id="260" r:id="rId6"/>
    <p:sldId id="261" r:id="rId7"/>
    <p:sldId id="262" r:id="rId8"/>
    <p:sldId id="276" r:id="rId9"/>
    <p:sldId id="271" r:id="rId10"/>
    <p:sldId id="272" r:id="rId11"/>
    <p:sldId id="308" r:id="rId12"/>
    <p:sldId id="273" r:id="rId13"/>
    <p:sldId id="307" r:id="rId14"/>
    <p:sldId id="275" r:id="rId15"/>
    <p:sldId id="277" r:id="rId16"/>
    <p:sldId id="278" r:id="rId17"/>
    <p:sldId id="274" r:id="rId18"/>
    <p:sldId id="279" r:id="rId19"/>
    <p:sldId id="301" r:id="rId20"/>
    <p:sldId id="280" r:id="rId21"/>
    <p:sldId id="281" r:id="rId22"/>
    <p:sldId id="302" r:id="rId23"/>
    <p:sldId id="282" r:id="rId24"/>
    <p:sldId id="283" r:id="rId25"/>
    <p:sldId id="303" r:id="rId26"/>
    <p:sldId id="285" r:id="rId27"/>
    <p:sldId id="284" r:id="rId28"/>
    <p:sldId id="304" r:id="rId29"/>
    <p:sldId id="286" r:id="rId30"/>
    <p:sldId id="287" r:id="rId31"/>
    <p:sldId id="305" r:id="rId32"/>
    <p:sldId id="296" r:id="rId33"/>
    <p:sldId id="265" r:id="rId34"/>
    <p:sldId id="263" r:id="rId35"/>
    <p:sldId id="290" r:id="rId36"/>
    <p:sldId id="292" r:id="rId37"/>
    <p:sldId id="291" r:id="rId38"/>
    <p:sldId id="267" r:id="rId39"/>
    <p:sldId id="268" r:id="rId40"/>
    <p:sldId id="293" r:id="rId41"/>
    <p:sldId id="306" r:id="rId42"/>
    <p:sldId id="270" r:id="rId43"/>
    <p:sldId id="294" r:id="rId44"/>
    <p:sldId id="295" r:id="rId45"/>
    <p:sldId id="289" r:id="rId46"/>
    <p:sldId id="288" r:id="rId47"/>
  </p:sldIdLst>
  <p:sldSz cx="10385425" cy="7254875"/>
  <p:notesSz cx="6858000" cy="9144000"/>
  <p:defaultTextStyle>
    <a:defPPr>
      <a:defRPr lang="de-DE"/>
    </a:defPPr>
    <a:lvl1pPr marL="0" algn="l" defTabSz="846602" rtl="0" eaLnBrk="1" latinLnBrk="0" hangingPunct="1">
      <a:defRPr sz="1700" kern="1200">
        <a:solidFill>
          <a:schemeClr val="tx1"/>
        </a:solidFill>
        <a:latin typeface="+mn-lt"/>
        <a:ea typeface="+mn-ea"/>
        <a:cs typeface="+mn-cs"/>
      </a:defRPr>
    </a:lvl1pPr>
    <a:lvl2pPr marL="423300" algn="l" defTabSz="846602" rtl="0" eaLnBrk="1" latinLnBrk="0" hangingPunct="1">
      <a:defRPr sz="1700" kern="1200">
        <a:solidFill>
          <a:schemeClr val="tx1"/>
        </a:solidFill>
        <a:latin typeface="+mn-lt"/>
        <a:ea typeface="+mn-ea"/>
        <a:cs typeface="+mn-cs"/>
      </a:defRPr>
    </a:lvl2pPr>
    <a:lvl3pPr marL="846602" algn="l" defTabSz="846602" rtl="0" eaLnBrk="1" latinLnBrk="0" hangingPunct="1">
      <a:defRPr sz="1700" kern="1200">
        <a:solidFill>
          <a:schemeClr val="tx1"/>
        </a:solidFill>
        <a:latin typeface="+mn-lt"/>
        <a:ea typeface="+mn-ea"/>
        <a:cs typeface="+mn-cs"/>
      </a:defRPr>
    </a:lvl3pPr>
    <a:lvl4pPr marL="1269901" algn="l" defTabSz="846602" rtl="0" eaLnBrk="1" latinLnBrk="0" hangingPunct="1">
      <a:defRPr sz="1700" kern="1200">
        <a:solidFill>
          <a:schemeClr val="tx1"/>
        </a:solidFill>
        <a:latin typeface="+mn-lt"/>
        <a:ea typeface="+mn-ea"/>
        <a:cs typeface="+mn-cs"/>
      </a:defRPr>
    </a:lvl4pPr>
    <a:lvl5pPr marL="1693201" algn="l" defTabSz="846602" rtl="0" eaLnBrk="1" latinLnBrk="0" hangingPunct="1">
      <a:defRPr sz="1700" kern="1200">
        <a:solidFill>
          <a:schemeClr val="tx1"/>
        </a:solidFill>
        <a:latin typeface="+mn-lt"/>
        <a:ea typeface="+mn-ea"/>
        <a:cs typeface="+mn-cs"/>
      </a:defRPr>
    </a:lvl5pPr>
    <a:lvl6pPr marL="2116503" algn="l" defTabSz="846602" rtl="0" eaLnBrk="1" latinLnBrk="0" hangingPunct="1">
      <a:defRPr sz="1700" kern="1200">
        <a:solidFill>
          <a:schemeClr val="tx1"/>
        </a:solidFill>
        <a:latin typeface="+mn-lt"/>
        <a:ea typeface="+mn-ea"/>
        <a:cs typeface="+mn-cs"/>
      </a:defRPr>
    </a:lvl6pPr>
    <a:lvl7pPr marL="2539803" algn="l" defTabSz="846602" rtl="0" eaLnBrk="1" latinLnBrk="0" hangingPunct="1">
      <a:defRPr sz="1700" kern="1200">
        <a:solidFill>
          <a:schemeClr val="tx1"/>
        </a:solidFill>
        <a:latin typeface="+mn-lt"/>
        <a:ea typeface="+mn-ea"/>
        <a:cs typeface="+mn-cs"/>
      </a:defRPr>
    </a:lvl7pPr>
    <a:lvl8pPr marL="2963103" algn="l" defTabSz="846602" rtl="0" eaLnBrk="1" latinLnBrk="0" hangingPunct="1">
      <a:defRPr sz="1700" kern="1200">
        <a:solidFill>
          <a:schemeClr val="tx1"/>
        </a:solidFill>
        <a:latin typeface="+mn-lt"/>
        <a:ea typeface="+mn-ea"/>
        <a:cs typeface="+mn-cs"/>
      </a:defRPr>
    </a:lvl8pPr>
    <a:lvl9pPr marL="3386403" algn="l" defTabSz="846602"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285">
          <p15:clr>
            <a:srgbClr val="A4A3A4"/>
          </p15:clr>
        </p15:guide>
        <p15:guide id="4" pos="327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la Meyer" initials="CM" lastIdx="19" clrIdx="0">
    <p:extLst/>
  </p:cmAuthor>
  <p:cmAuthor id="2" name="Patricia Weber" initials="PW" lastIdx="1" clrIdx="1">
    <p:extLst/>
  </p:cmAuthor>
  <p:cmAuthor id="3" name="mbrulhart" initials="mbrulhart"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6" autoAdjust="0"/>
    <p:restoredTop sz="94636" autoAdjust="0"/>
  </p:normalViewPr>
  <p:slideViewPr>
    <p:cSldViewPr snapToGrid="0">
      <p:cViewPr varScale="1">
        <p:scale>
          <a:sx n="113" d="100"/>
          <a:sy n="113" d="100"/>
        </p:scale>
        <p:origin x="2165" y="77"/>
      </p:cViewPr>
      <p:guideLst>
        <p:guide orient="horz" pos="2160"/>
        <p:guide pos="3840"/>
        <p:guide orient="horz" pos="2285"/>
        <p:guide pos="32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atricia\Documents\Masterarbeit\Auswertung_Frageb&#246;gen_201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atricia\Documents\Masterarbeit\Auswertung_Frageb&#246;gen_2016.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Répartition des scores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spPr>
            <a:solidFill>
              <a:schemeClr val="accent1"/>
            </a:solidFill>
            <a:ln>
              <a:noFill/>
            </a:ln>
            <a:effectLst/>
          </c:spPr>
          <c:invertIfNegative val="0"/>
          <c:dLbls>
            <c:dLbl>
              <c:idx val="23"/>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0-A9E2-4AEB-88AC-616C52C62B8F}"/>
                </c:ext>
              </c:extLst>
            </c:dLbl>
            <c:dLbl>
              <c:idx val="24"/>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A9E2-4AEB-88AC-616C52C62B8F}"/>
                </c:ext>
              </c:extLst>
            </c:dLbl>
            <c:dLbl>
              <c:idx val="36"/>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A9E2-4AEB-88AC-616C52C62B8F}"/>
                </c:ext>
              </c:extLst>
            </c:dLbl>
            <c:dLbl>
              <c:idx val="38"/>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A9E2-4AEB-88AC-616C52C62B8F}"/>
                </c:ext>
              </c:extLst>
            </c:dLbl>
            <c:dLbl>
              <c:idx val="45"/>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A9E2-4AEB-88AC-616C52C62B8F}"/>
                </c:ext>
              </c:extLst>
            </c:dLbl>
            <c:dLbl>
              <c:idx val="46"/>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A9E2-4AEB-88AC-616C52C62B8F}"/>
                </c:ext>
              </c:extLst>
            </c:dLbl>
            <c:dLbl>
              <c:idx val="47"/>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6-A9E2-4AEB-88AC-616C52C62B8F}"/>
                </c:ext>
              </c:extLst>
            </c:dLbl>
            <c:dLbl>
              <c:idx val="49"/>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A9E2-4AEB-88AC-616C52C62B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xmlns:mc="http://schemas.openxmlformats.org/markup-compatibility/2006" xmlns:a14="http://schemas.microsoft.com/office/drawing/2010/main" xmlns:p="http://schemas.openxmlformats.org/presentationml/2006/main"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'alle Tools'!$A$9:$A$61</c:f>
              <c:strCache>
                <c:ptCount val="53"/>
                <c:pt idx="0">
                  <c:v>1.1</c:v>
                </c:pt>
                <c:pt idx="1">
                  <c:v>1.2</c:v>
                </c:pt>
                <c:pt idx="2">
                  <c:v>1.3</c:v>
                </c:pt>
                <c:pt idx="3">
                  <c:v>1.4</c:v>
                </c:pt>
                <c:pt idx="4">
                  <c:v>2.1</c:v>
                </c:pt>
                <c:pt idx="5">
                  <c:v>2.2</c:v>
                </c:pt>
                <c:pt idx="6">
                  <c:v>3.1</c:v>
                </c:pt>
                <c:pt idx="7">
                  <c:v>3.1.1</c:v>
                </c:pt>
                <c:pt idx="8">
                  <c:v>3.1.2</c:v>
                </c:pt>
                <c:pt idx="9">
                  <c:v>3.1.3</c:v>
                </c:pt>
                <c:pt idx="10">
                  <c:v>3.2</c:v>
                </c:pt>
                <c:pt idx="11">
                  <c:v>3.3</c:v>
                </c:pt>
                <c:pt idx="12">
                  <c:v>3.4</c:v>
                </c:pt>
                <c:pt idx="13">
                  <c:v>4.1</c:v>
                </c:pt>
                <c:pt idx="14">
                  <c:v>4.2</c:v>
                </c:pt>
                <c:pt idx="15">
                  <c:v>4.3</c:v>
                </c:pt>
                <c:pt idx="16">
                  <c:v>4.4</c:v>
                </c:pt>
                <c:pt idx="17">
                  <c:v>4.5</c:v>
                </c:pt>
                <c:pt idx="18">
                  <c:v>4.6</c:v>
                </c:pt>
                <c:pt idx="19">
                  <c:v>4.7</c:v>
                </c:pt>
                <c:pt idx="20">
                  <c:v>4.8</c:v>
                </c:pt>
                <c:pt idx="21">
                  <c:v>5.1</c:v>
                </c:pt>
                <c:pt idx="22">
                  <c:v>5.1.1</c:v>
                </c:pt>
                <c:pt idx="23">
                  <c:v>5.2</c:v>
                </c:pt>
                <c:pt idx="24">
                  <c:v>5.2.1</c:v>
                </c:pt>
                <c:pt idx="25">
                  <c:v>5.2.2</c:v>
                </c:pt>
                <c:pt idx="26">
                  <c:v>5.3</c:v>
                </c:pt>
                <c:pt idx="27">
                  <c:v>5.3.1</c:v>
                </c:pt>
                <c:pt idx="28">
                  <c:v>5.4</c:v>
                </c:pt>
                <c:pt idx="29">
                  <c:v>5.5</c:v>
                </c:pt>
                <c:pt idx="30">
                  <c:v>5.6</c:v>
                </c:pt>
                <c:pt idx="31">
                  <c:v>5.6.1</c:v>
                </c:pt>
                <c:pt idx="32">
                  <c:v>5.7</c:v>
                </c:pt>
                <c:pt idx="33">
                  <c:v>5.8</c:v>
                </c:pt>
                <c:pt idx="34">
                  <c:v>5.9</c:v>
                </c:pt>
                <c:pt idx="35">
                  <c:v>5.10</c:v>
                </c:pt>
                <c:pt idx="36">
                  <c:v>5.11</c:v>
                </c:pt>
                <c:pt idx="37">
                  <c:v>5.12</c:v>
                </c:pt>
                <c:pt idx="38">
                  <c:v>5.13</c:v>
                </c:pt>
                <c:pt idx="39">
                  <c:v>5.14</c:v>
                </c:pt>
                <c:pt idx="40">
                  <c:v>5.15</c:v>
                </c:pt>
                <c:pt idx="41">
                  <c:v>5.16</c:v>
                </c:pt>
                <c:pt idx="42">
                  <c:v>5.17</c:v>
                </c:pt>
                <c:pt idx="43">
                  <c:v>5.17.1</c:v>
                </c:pt>
                <c:pt idx="44">
                  <c:v>6.1</c:v>
                </c:pt>
                <c:pt idx="45">
                  <c:v>6.2</c:v>
                </c:pt>
                <c:pt idx="46">
                  <c:v>6.2.1</c:v>
                </c:pt>
                <c:pt idx="47">
                  <c:v>7.1</c:v>
                </c:pt>
                <c:pt idx="48">
                  <c:v>7.1.1</c:v>
                </c:pt>
                <c:pt idx="49">
                  <c:v>7.1.2</c:v>
                </c:pt>
                <c:pt idx="50">
                  <c:v>8.1</c:v>
                </c:pt>
                <c:pt idx="51">
                  <c:v>8.2</c:v>
                </c:pt>
                <c:pt idx="52">
                  <c:v>8.3</c:v>
                </c:pt>
              </c:strCache>
            </c:strRef>
          </c:cat>
          <c:val>
            <c:numRef>
              <c:f>'alle Tools'!$W$9:$W$61</c:f>
              <c:numCache>
                <c:formatCode>General</c:formatCode>
                <c:ptCount val="53"/>
                <c:pt idx="0">
                  <c:v>1</c:v>
                </c:pt>
                <c:pt idx="1">
                  <c:v>7</c:v>
                </c:pt>
                <c:pt idx="2">
                  <c:v>2</c:v>
                </c:pt>
                <c:pt idx="3">
                  <c:v>0</c:v>
                </c:pt>
                <c:pt idx="4">
                  <c:v>4</c:v>
                </c:pt>
                <c:pt idx="5">
                  <c:v>0</c:v>
                </c:pt>
                <c:pt idx="6">
                  <c:v>0</c:v>
                </c:pt>
                <c:pt idx="7">
                  <c:v>8</c:v>
                </c:pt>
                <c:pt idx="8">
                  <c:v>1</c:v>
                </c:pt>
                <c:pt idx="9">
                  <c:v>0</c:v>
                </c:pt>
                <c:pt idx="10">
                  <c:v>8</c:v>
                </c:pt>
                <c:pt idx="11">
                  <c:v>1</c:v>
                </c:pt>
                <c:pt idx="12">
                  <c:v>3</c:v>
                </c:pt>
                <c:pt idx="13">
                  <c:v>0</c:v>
                </c:pt>
                <c:pt idx="14">
                  <c:v>2</c:v>
                </c:pt>
                <c:pt idx="15">
                  <c:v>1</c:v>
                </c:pt>
                <c:pt idx="16">
                  <c:v>2</c:v>
                </c:pt>
                <c:pt idx="17">
                  <c:v>3</c:v>
                </c:pt>
                <c:pt idx="18">
                  <c:v>8</c:v>
                </c:pt>
                <c:pt idx="19">
                  <c:v>4</c:v>
                </c:pt>
                <c:pt idx="20">
                  <c:v>3</c:v>
                </c:pt>
                <c:pt idx="21">
                  <c:v>1</c:v>
                </c:pt>
                <c:pt idx="22">
                  <c:v>4</c:v>
                </c:pt>
                <c:pt idx="23">
                  <c:v>9</c:v>
                </c:pt>
                <c:pt idx="24">
                  <c:v>10</c:v>
                </c:pt>
                <c:pt idx="25">
                  <c:v>2</c:v>
                </c:pt>
                <c:pt idx="26">
                  <c:v>1</c:v>
                </c:pt>
                <c:pt idx="27">
                  <c:v>3</c:v>
                </c:pt>
                <c:pt idx="28">
                  <c:v>3</c:v>
                </c:pt>
                <c:pt idx="29">
                  <c:v>8</c:v>
                </c:pt>
                <c:pt idx="30">
                  <c:v>0</c:v>
                </c:pt>
                <c:pt idx="31">
                  <c:v>1</c:v>
                </c:pt>
                <c:pt idx="32">
                  <c:v>2</c:v>
                </c:pt>
                <c:pt idx="33">
                  <c:v>5</c:v>
                </c:pt>
                <c:pt idx="34">
                  <c:v>3</c:v>
                </c:pt>
                <c:pt idx="35">
                  <c:v>1</c:v>
                </c:pt>
                <c:pt idx="36">
                  <c:v>12</c:v>
                </c:pt>
                <c:pt idx="37">
                  <c:v>5</c:v>
                </c:pt>
                <c:pt idx="38">
                  <c:v>13</c:v>
                </c:pt>
                <c:pt idx="39">
                  <c:v>4</c:v>
                </c:pt>
                <c:pt idx="40">
                  <c:v>4</c:v>
                </c:pt>
                <c:pt idx="41">
                  <c:v>2</c:v>
                </c:pt>
                <c:pt idx="42">
                  <c:v>4</c:v>
                </c:pt>
                <c:pt idx="43">
                  <c:v>2</c:v>
                </c:pt>
                <c:pt idx="44">
                  <c:v>2</c:v>
                </c:pt>
                <c:pt idx="45">
                  <c:v>10</c:v>
                </c:pt>
                <c:pt idx="46">
                  <c:v>16</c:v>
                </c:pt>
                <c:pt idx="47">
                  <c:v>10</c:v>
                </c:pt>
                <c:pt idx="48">
                  <c:v>4</c:v>
                </c:pt>
                <c:pt idx="49">
                  <c:v>9</c:v>
                </c:pt>
                <c:pt idx="50">
                  <c:v>0</c:v>
                </c:pt>
                <c:pt idx="51">
                  <c:v>0</c:v>
                </c:pt>
                <c:pt idx="52">
                  <c:v>0</c:v>
                </c:pt>
              </c:numCache>
            </c:numRef>
          </c:val>
          <c:extLst xmlns:mc="http://schemas.openxmlformats.org/markup-compatibility/2006" xmlns:a14="http://schemas.microsoft.com/office/drawing/2010/main" xmlns:p="http://schemas.openxmlformats.org/presentationml/2006/main"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c:ext xmlns:c16="http://schemas.microsoft.com/office/drawing/2014/chart" uri="{C3380CC4-5D6E-409C-BE32-E72D297353CC}">
              <c16:uniqueId val="{00000008-1410-4FF3-9409-BEA11842DB83}"/>
            </c:ext>
          </c:extLst>
        </c:ser>
        <c:dLbls>
          <c:dLblPos val="outEnd"/>
          <c:showLegendKey val="0"/>
          <c:showVal val="1"/>
          <c:showCatName val="0"/>
          <c:showSerName val="0"/>
          <c:showPercent val="0"/>
          <c:showBubbleSize val="0"/>
        </c:dLbls>
        <c:gapWidth val="219"/>
        <c:overlap val="-27"/>
        <c:axId val="69773824"/>
        <c:axId val="63423040"/>
      </c:barChart>
      <c:catAx>
        <c:axId val="6977382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Critères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63423040"/>
        <c:crosses val="autoZero"/>
        <c:auto val="1"/>
        <c:lblAlgn val="ctr"/>
        <c:lblOffset val="100"/>
        <c:tickLblSkip val="1"/>
        <c:noMultiLvlLbl val="0"/>
      </c:catAx>
      <c:valAx>
        <c:axId val="63423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Nombre de scores </a:t>
                </a:r>
                <a:r>
                  <a:rPr lang="fr-FR" baseline="0" dirty="0">
                    <a:latin typeface="Times New Roman" panose="02020603050405020304" pitchFamily="18" charset="0"/>
                  </a:rPr>
                  <a:t>≤</a:t>
                </a:r>
                <a:r>
                  <a:rPr lang="fr-FR"/>
                  <a:t> 2</a:t>
                </a:r>
                <a:endParaRPr lang="fr-FR"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69773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Répartition des scores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spPr>
            <a:solidFill>
              <a:schemeClr val="accent1"/>
            </a:solidFill>
            <a:ln>
              <a:noFill/>
            </a:ln>
            <a:effectLst/>
          </c:spPr>
          <c:invertIfNegative val="0"/>
          <c:dLbls>
            <c:dLbl>
              <c:idx val="23"/>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0-F633-4F0B-B494-168B90B56DFD}"/>
                </c:ext>
              </c:extLst>
            </c:dLbl>
            <c:dLbl>
              <c:idx val="24"/>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F633-4F0B-B494-168B90B56DFD}"/>
                </c:ext>
              </c:extLst>
            </c:dLbl>
            <c:dLbl>
              <c:idx val="36"/>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F633-4F0B-B494-168B90B56DFD}"/>
                </c:ext>
              </c:extLst>
            </c:dLbl>
            <c:dLbl>
              <c:idx val="38"/>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F633-4F0B-B494-168B90B56DFD}"/>
                </c:ext>
              </c:extLst>
            </c:dLbl>
            <c:dLbl>
              <c:idx val="45"/>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F633-4F0B-B494-168B90B56DFD}"/>
                </c:ext>
              </c:extLst>
            </c:dLbl>
            <c:dLbl>
              <c:idx val="46"/>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F633-4F0B-B494-168B90B56DFD}"/>
                </c:ext>
              </c:extLst>
            </c:dLbl>
            <c:dLbl>
              <c:idx val="47"/>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6-F633-4F0B-B494-168B90B56DFD}"/>
                </c:ext>
              </c:extLst>
            </c:dLbl>
            <c:dLbl>
              <c:idx val="49"/>
              <c:spPr>
                <a:solidFill>
                  <a:srgbClr val="FF0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F633-4F0B-B494-168B90B56D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xmlns:mc="http://schemas.openxmlformats.org/markup-compatibility/2006" xmlns:a14="http://schemas.microsoft.com/office/drawing/2010/main" xmlns:p="http://schemas.openxmlformats.org/presentationml/2006/main"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'alle Tools'!$A$9:$A$61</c:f>
              <c:strCache>
                <c:ptCount val="53"/>
                <c:pt idx="0">
                  <c:v>1.1</c:v>
                </c:pt>
                <c:pt idx="1">
                  <c:v>1.2</c:v>
                </c:pt>
                <c:pt idx="2">
                  <c:v>1.3</c:v>
                </c:pt>
                <c:pt idx="3">
                  <c:v>1.4</c:v>
                </c:pt>
                <c:pt idx="4">
                  <c:v>2.1</c:v>
                </c:pt>
                <c:pt idx="5">
                  <c:v>2.2</c:v>
                </c:pt>
                <c:pt idx="6">
                  <c:v>3.1</c:v>
                </c:pt>
                <c:pt idx="7">
                  <c:v>3.1.1</c:v>
                </c:pt>
                <c:pt idx="8">
                  <c:v>3.1.2</c:v>
                </c:pt>
                <c:pt idx="9">
                  <c:v>3.1.3</c:v>
                </c:pt>
                <c:pt idx="10">
                  <c:v>3.2</c:v>
                </c:pt>
                <c:pt idx="11">
                  <c:v>3.3</c:v>
                </c:pt>
                <c:pt idx="12">
                  <c:v>3.4</c:v>
                </c:pt>
                <c:pt idx="13">
                  <c:v>4.1</c:v>
                </c:pt>
                <c:pt idx="14">
                  <c:v>4.2</c:v>
                </c:pt>
                <c:pt idx="15">
                  <c:v>4.3</c:v>
                </c:pt>
                <c:pt idx="16">
                  <c:v>4.4</c:v>
                </c:pt>
                <c:pt idx="17">
                  <c:v>4.5</c:v>
                </c:pt>
                <c:pt idx="18">
                  <c:v>4.6</c:v>
                </c:pt>
                <c:pt idx="19">
                  <c:v>4.7</c:v>
                </c:pt>
                <c:pt idx="20">
                  <c:v>4.8</c:v>
                </c:pt>
                <c:pt idx="21">
                  <c:v>5.1</c:v>
                </c:pt>
                <c:pt idx="22">
                  <c:v>5.1.1</c:v>
                </c:pt>
                <c:pt idx="23">
                  <c:v>5.2</c:v>
                </c:pt>
                <c:pt idx="24">
                  <c:v>5.2.1</c:v>
                </c:pt>
                <c:pt idx="25">
                  <c:v>5.2.2</c:v>
                </c:pt>
                <c:pt idx="26">
                  <c:v>5.3</c:v>
                </c:pt>
                <c:pt idx="27">
                  <c:v>5.3.1</c:v>
                </c:pt>
                <c:pt idx="28">
                  <c:v>5.4</c:v>
                </c:pt>
                <c:pt idx="29">
                  <c:v>5.5</c:v>
                </c:pt>
                <c:pt idx="30">
                  <c:v>5.6</c:v>
                </c:pt>
                <c:pt idx="31">
                  <c:v>5.6.1</c:v>
                </c:pt>
                <c:pt idx="32">
                  <c:v>5.7</c:v>
                </c:pt>
                <c:pt idx="33">
                  <c:v>5.8</c:v>
                </c:pt>
                <c:pt idx="34">
                  <c:v>5.9</c:v>
                </c:pt>
                <c:pt idx="35">
                  <c:v>5.10</c:v>
                </c:pt>
                <c:pt idx="36">
                  <c:v>5.11</c:v>
                </c:pt>
                <c:pt idx="37">
                  <c:v>5.12</c:v>
                </c:pt>
                <c:pt idx="38">
                  <c:v>5.13</c:v>
                </c:pt>
                <c:pt idx="39">
                  <c:v>5.14</c:v>
                </c:pt>
                <c:pt idx="40">
                  <c:v>5.15</c:v>
                </c:pt>
                <c:pt idx="41">
                  <c:v>5.16</c:v>
                </c:pt>
                <c:pt idx="42">
                  <c:v>5.17</c:v>
                </c:pt>
                <c:pt idx="43">
                  <c:v>5.17.1</c:v>
                </c:pt>
                <c:pt idx="44">
                  <c:v>6.1</c:v>
                </c:pt>
                <c:pt idx="45">
                  <c:v>6.2</c:v>
                </c:pt>
                <c:pt idx="46">
                  <c:v>6.2.1</c:v>
                </c:pt>
                <c:pt idx="47">
                  <c:v>7.1</c:v>
                </c:pt>
                <c:pt idx="48">
                  <c:v>7.1.1</c:v>
                </c:pt>
                <c:pt idx="49">
                  <c:v>7.1.2</c:v>
                </c:pt>
                <c:pt idx="50">
                  <c:v>8.1</c:v>
                </c:pt>
                <c:pt idx="51">
                  <c:v>8.2</c:v>
                </c:pt>
                <c:pt idx="52">
                  <c:v>8.3</c:v>
                </c:pt>
              </c:strCache>
            </c:strRef>
          </c:cat>
          <c:val>
            <c:numRef>
              <c:f>'alle Tools'!$W$9:$W$61</c:f>
              <c:numCache>
                <c:formatCode>General</c:formatCode>
                <c:ptCount val="53"/>
                <c:pt idx="0">
                  <c:v>1</c:v>
                </c:pt>
                <c:pt idx="1">
                  <c:v>7</c:v>
                </c:pt>
                <c:pt idx="2">
                  <c:v>2</c:v>
                </c:pt>
                <c:pt idx="3">
                  <c:v>0</c:v>
                </c:pt>
                <c:pt idx="4">
                  <c:v>4</c:v>
                </c:pt>
                <c:pt idx="5">
                  <c:v>0</c:v>
                </c:pt>
                <c:pt idx="6">
                  <c:v>0</c:v>
                </c:pt>
                <c:pt idx="7">
                  <c:v>8</c:v>
                </c:pt>
                <c:pt idx="8">
                  <c:v>1</c:v>
                </c:pt>
                <c:pt idx="9">
                  <c:v>0</c:v>
                </c:pt>
                <c:pt idx="10">
                  <c:v>8</c:v>
                </c:pt>
                <c:pt idx="11">
                  <c:v>1</c:v>
                </c:pt>
                <c:pt idx="12">
                  <c:v>3</c:v>
                </c:pt>
                <c:pt idx="13">
                  <c:v>0</c:v>
                </c:pt>
                <c:pt idx="14">
                  <c:v>2</c:v>
                </c:pt>
                <c:pt idx="15">
                  <c:v>1</c:v>
                </c:pt>
                <c:pt idx="16">
                  <c:v>2</c:v>
                </c:pt>
                <c:pt idx="17">
                  <c:v>3</c:v>
                </c:pt>
                <c:pt idx="18">
                  <c:v>8</c:v>
                </c:pt>
                <c:pt idx="19">
                  <c:v>4</c:v>
                </c:pt>
                <c:pt idx="20">
                  <c:v>3</c:v>
                </c:pt>
                <c:pt idx="21">
                  <c:v>1</c:v>
                </c:pt>
                <c:pt idx="22">
                  <c:v>4</c:v>
                </c:pt>
                <c:pt idx="23">
                  <c:v>9</c:v>
                </c:pt>
                <c:pt idx="24">
                  <c:v>10</c:v>
                </c:pt>
                <c:pt idx="25">
                  <c:v>2</c:v>
                </c:pt>
                <c:pt idx="26">
                  <c:v>1</c:v>
                </c:pt>
                <c:pt idx="27">
                  <c:v>3</c:v>
                </c:pt>
                <c:pt idx="28">
                  <c:v>3</c:v>
                </c:pt>
                <c:pt idx="29">
                  <c:v>8</c:v>
                </c:pt>
                <c:pt idx="30">
                  <c:v>0</c:v>
                </c:pt>
                <c:pt idx="31">
                  <c:v>1</c:v>
                </c:pt>
                <c:pt idx="32">
                  <c:v>2</c:v>
                </c:pt>
                <c:pt idx="33">
                  <c:v>5</c:v>
                </c:pt>
                <c:pt idx="34">
                  <c:v>3</c:v>
                </c:pt>
                <c:pt idx="35">
                  <c:v>1</c:v>
                </c:pt>
                <c:pt idx="36">
                  <c:v>12</c:v>
                </c:pt>
                <c:pt idx="37">
                  <c:v>5</c:v>
                </c:pt>
                <c:pt idx="38">
                  <c:v>13</c:v>
                </c:pt>
                <c:pt idx="39">
                  <c:v>4</c:v>
                </c:pt>
                <c:pt idx="40">
                  <c:v>4</c:v>
                </c:pt>
                <c:pt idx="41">
                  <c:v>2</c:v>
                </c:pt>
                <c:pt idx="42">
                  <c:v>4</c:v>
                </c:pt>
                <c:pt idx="43">
                  <c:v>2</c:v>
                </c:pt>
                <c:pt idx="44">
                  <c:v>2</c:v>
                </c:pt>
                <c:pt idx="45">
                  <c:v>10</c:v>
                </c:pt>
                <c:pt idx="46">
                  <c:v>16</c:v>
                </c:pt>
                <c:pt idx="47">
                  <c:v>10</c:v>
                </c:pt>
                <c:pt idx="48">
                  <c:v>4</c:v>
                </c:pt>
                <c:pt idx="49">
                  <c:v>9</c:v>
                </c:pt>
                <c:pt idx="50">
                  <c:v>0</c:v>
                </c:pt>
                <c:pt idx="51">
                  <c:v>0</c:v>
                </c:pt>
                <c:pt idx="52">
                  <c:v>0</c:v>
                </c:pt>
              </c:numCache>
            </c:numRef>
          </c:val>
          <c:extLst xmlns:mc="http://schemas.openxmlformats.org/markup-compatibility/2006" xmlns:a14="http://schemas.microsoft.com/office/drawing/2010/main" xmlns:p="http://schemas.openxmlformats.org/presentationml/2006/main"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c:ext xmlns:c16="http://schemas.microsoft.com/office/drawing/2014/chart" uri="{C3380CC4-5D6E-409C-BE32-E72D297353CC}">
              <c16:uniqueId val="{00000008-CA46-4C3E-B7A3-EF57613C2342}"/>
            </c:ext>
          </c:extLst>
        </c:ser>
        <c:dLbls>
          <c:dLblPos val="outEnd"/>
          <c:showLegendKey val="0"/>
          <c:showVal val="1"/>
          <c:showCatName val="0"/>
          <c:showSerName val="0"/>
          <c:showPercent val="0"/>
          <c:showBubbleSize val="0"/>
        </c:dLbls>
        <c:gapWidth val="219"/>
        <c:overlap val="-27"/>
        <c:axId val="62830592"/>
        <c:axId val="63425920"/>
      </c:barChart>
      <c:catAx>
        <c:axId val="6283059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Critères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63425920"/>
        <c:crosses val="autoZero"/>
        <c:auto val="1"/>
        <c:lblAlgn val="ctr"/>
        <c:lblOffset val="100"/>
        <c:tickLblSkip val="1"/>
        <c:noMultiLvlLbl val="0"/>
      </c:catAx>
      <c:valAx>
        <c:axId val="63425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Nombre de scores </a:t>
                </a:r>
                <a:r>
                  <a:rPr lang="fr-FR" baseline="0">
                    <a:latin typeface="Times New Roman" panose="02020603050405020304" pitchFamily="18" charset="0"/>
                  </a:rPr>
                  <a:t>≤</a:t>
                </a:r>
                <a:r>
                  <a:rPr lang="fr-FR"/>
                  <a:t> 2</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62830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16-05-02T09:06:51.719" idx="1">
    <p:pos x="10" y="10"/>
    <p:text>Falls eigene Hotspot Auswertungen durch eine Teilnahme am PSAT vorliegen, kann hier auch auf die eigenen Daten eingegangen werden</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0741AF-EE0E-4309-9071-0D2230962A58}" type="datetimeFigureOut">
              <a:rPr lang="de-CH" smtClean="0"/>
              <a:t>16.08.2016</a:t>
            </a:fld>
            <a:endParaRPr lang="fr-FR"/>
          </a:p>
        </p:txBody>
      </p:sp>
      <p:sp>
        <p:nvSpPr>
          <p:cNvPr id="4" name="Folienbildplatzhalter 3"/>
          <p:cNvSpPr>
            <a:spLocks noGrp="1" noRot="1" noChangeAspect="1"/>
          </p:cNvSpPr>
          <p:nvPr>
            <p:ph type="sldImg" idx="2"/>
          </p:nvPr>
        </p:nvSpPr>
        <p:spPr>
          <a:xfrm>
            <a:off x="974725" y="685800"/>
            <a:ext cx="4908550" cy="34290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927B2-FEDC-414F-B4B5-A3B96643C700}" type="slidenum">
              <a:rPr lang="de-CH" smtClean="0"/>
              <a:t>‹Nr.›</a:t>
            </a:fld>
            <a:endParaRPr lang="fr-FR"/>
          </a:p>
        </p:txBody>
      </p:sp>
    </p:spTree>
    <p:extLst>
      <p:ext uri="{BB962C8B-B14F-4D97-AF65-F5344CB8AC3E}">
        <p14:creationId xmlns:p14="http://schemas.microsoft.com/office/powerpoint/2010/main" val="142906277"/>
      </p:ext>
    </p:extLst>
  </p:cSld>
  <p:clrMap bg1="lt1" tx1="dk1" bg2="lt2" tx2="dk2" accent1="accent1" accent2="accent2" accent3="accent3" accent4="accent4" accent5="accent5" accent6="accent6" hlink="hlink" folHlink="folHlink"/>
  <p:notesStyle>
    <a:lvl1pPr marL="0" algn="l" defTabSz="846602" rtl="0" eaLnBrk="1" latinLnBrk="0" hangingPunct="1">
      <a:defRPr sz="1100" kern="1200">
        <a:solidFill>
          <a:schemeClr val="tx1"/>
        </a:solidFill>
        <a:latin typeface="+mn-lt"/>
        <a:ea typeface="+mn-ea"/>
        <a:cs typeface="+mn-cs"/>
      </a:defRPr>
    </a:lvl1pPr>
    <a:lvl2pPr marL="423300" algn="l" defTabSz="846602" rtl="0" eaLnBrk="1" latinLnBrk="0" hangingPunct="1">
      <a:defRPr sz="1100" kern="1200">
        <a:solidFill>
          <a:schemeClr val="tx1"/>
        </a:solidFill>
        <a:latin typeface="+mn-lt"/>
        <a:ea typeface="+mn-ea"/>
        <a:cs typeface="+mn-cs"/>
      </a:defRPr>
    </a:lvl2pPr>
    <a:lvl3pPr marL="846602" algn="l" defTabSz="846602" rtl="0" eaLnBrk="1" latinLnBrk="0" hangingPunct="1">
      <a:defRPr sz="1100" kern="1200">
        <a:solidFill>
          <a:schemeClr val="tx1"/>
        </a:solidFill>
        <a:latin typeface="+mn-lt"/>
        <a:ea typeface="+mn-ea"/>
        <a:cs typeface="+mn-cs"/>
      </a:defRPr>
    </a:lvl3pPr>
    <a:lvl4pPr marL="1269901" algn="l" defTabSz="846602" rtl="0" eaLnBrk="1" latinLnBrk="0" hangingPunct="1">
      <a:defRPr sz="1100" kern="1200">
        <a:solidFill>
          <a:schemeClr val="tx1"/>
        </a:solidFill>
        <a:latin typeface="+mn-lt"/>
        <a:ea typeface="+mn-ea"/>
        <a:cs typeface="+mn-cs"/>
      </a:defRPr>
    </a:lvl4pPr>
    <a:lvl5pPr marL="1693201" algn="l" defTabSz="846602" rtl="0" eaLnBrk="1" latinLnBrk="0" hangingPunct="1">
      <a:defRPr sz="1100" kern="1200">
        <a:solidFill>
          <a:schemeClr val="tx1"/>
        </a:solidFill>
        <a:latin typeface="+mn-lt"/>
        <a:ea typeface="+mn-ea"/>
        <a:cs typeface="+mn-cs"/>
      </a:defRPr>
    </a:lvl5pPr>
    <a:lvl6pPr marL="2116503" algn="l" defTabSz="846602" rtl="0" eaLnBrk="1" latinLnBrk="0" hangingPunct="1">
      <a:defRPr sz="1100" kern="1200">
        <a:solidFill>
          <a:schemeClr val="tx1"/>
        </a:solidFill>
        <a:latin typeface="+mn-lt"/>
        <a:ea typeface="+mn-ea"/>
        <a:cs typeface="+mn-cs"/>
      </a:defRPr>
    </a:lvl6pPr>
    <a:lvl7pPr marL="2539803" algn="l" defTabSz="846602" rtl="0" eaLnBrk="1" latinLnBrk="0" hangingPunct="1">
      <a:defRPr sz="1100" kern="1200">
        <a:solidFill>
          <a:schemeClr val="tx1"/>
        </a:solidFill>
        <a:latin typeface="+mn-lt"/>
        <a:ea typeface="+mn-ea"/>
        <a:cs typeface="+mn-cs"/>
      </a:defRPr>
    </a:lvl7pPr>
    <a:lvl8pPr marL="2963103" algn="l" defTabSz="846602" rtl="0" eaLnBrk="1" latinLnBrk="0" hangingPunct="1">
      <a:defRPr sz="1100" kern="1200">
        <a:solidFill>
          <a:schemeClr val="tx1"/>
        </a:solidFill>
        <a:latin typeface="+mn-lt"/>
        <a:ea typeface="+mn-ea"/>
        <a:cs typeface="+mn-cs"/>
      </a:defRPr>
    </a:lvl8pPr>
    <a:lvl9pPr marL="3386403" algn="l" defTabSz="846602"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E3990AC-5B47-4BEB-8102-EC48D8515510}" type="slidenum">
              <a:rPr lang="de-CH" altLang="de-DE"/>
              <a:pPr/>
              <a:t>35</a:t>
            </a:fld>
            <a:endParaRPr lang="fr-FR" altLang="de-DE"/>
          </a:p>
        </p:txBody>
      </p:sp>
      <p:sp>
        <p:nvSpPr>
          <p:cNvPr id="70657" name="Rectangle 1"/>
          <p:cNvSpPr txBox="1">
            <a:spLocks noGrp="1" noRot="1" noChangeAspect="1" noChangeArrowheads="1"/>
          </p:cNvSpPr>
          <p:nvPr>
            <p:ph type="sldImg"/>
          </p:nvPr>
        </p:nvSpPr>
        <p:spPr bwMode="auto">
          <a:xfrm>
            <a:off x="976313" y="695325"/>
            <a:ext cx="490537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58"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358443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E394FC9-7D56-4C3B-AE9A-9DD3B38B9E8F}" type="slidenum">
              <a:rPr lang="de-CH" altLang="de-DE"/>
              <a:pPr/>
              <a:t>37</a:t>
            </a:fld>
            <a:endParaRPr lang="fr-FR" altLang="de-DE"/>
          </a:p>
        </p:txBody>
      </p:sp>
      <p:sp>
        <p:nvSpPr>
          <p:cNvPr id="72705" name="Rectangle 1"/>
          <p:cNvSpPr txBox="1">
            <a:spLocks noGrp="1" noRot="1" noChangeAspect="1" noChangeArrowheads="1"/>
          </p:cNvSpPr>
          <p:nvPr>
            <p:ph type="sldImg"/>
          </p:nvPr>
        </p:nvSpPr>
        <p:spPr bwMode="auto">
          <a:xfrm>
            <a:off x="976313" y="695325"/>
            <a:ext cx="490537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6"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188080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BD3CDAC-348B-46B5-9ACF-4C68741C7E95}" type="slidenum">
              <a:rPr lang="de-CH" altLang="de-DE"/>
              <a:pPr/>
              <a:t>40</a:t>
            </a:fld>
            <a:endParaRPr lang="fr-FR" altLang="de-DE"/>
          </a:p>
        </p:txBody>
      </p:sp>
      <p:sp>
        <p:nvSpPr>
          <p:cNvPr id="75777" name="Rectangle 1"/>
          <p:cNvSpPr txBox="1">
            <a:spLocks noGrp="1" noRot="1" noChangeAspect="1" noChangeArrowheads="1"/>
          </p:cNvSpPr>
          <p:nvPr>
            <p:ph type="sldImg"/>
          </p:nvPr>
        </p:nvSpPr>
        <p:spPr bwMode="auto">
          <a:xfrm>
            <a:off x="976313" y="695325"/>
            <a:ext cx="490537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8"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981198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A3DA675-8F9E-4A9E-884A-399F20E0E087}" type="slidenum">
              <a:rPr lang="de-CH" altLang="de-DE"/>
              <a:pPr/>
              <a:t>43</a:t>
            </a:fld>
            <a:endParaRPr lang="fr-FR" altLang="de-DE"/>
          </a:p>
        </p:txBody>
      </p:sp>
      <p:sp>
        <p:nvSpPr>
          <p:cNvPr id="77825" name="Rectangle 1"/>
          <p:cNvSpPr txBox="1">
            <a:spLocks noGrp="1" noRot="1" noChangeAspect="1" noChangeArrowheads="1"/>
          </p:cNvSpPr>
          <p:nvPr>
            <p:ph type="sldImg"/>
          </p:nvPr>
        </p:nvSpPr>
        <p:spPr bwMode="auto">
          <a:xfrm>
            <a:off x="976313" y="695325"/>
            <a:ext cx="490537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6"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034918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2E487E8-8C5B-4BBB-826A-C1A905E0ADDF}" type="slidenum">
              <a:rPr lang="de-CH" altLang="de-DE"/>
              <a:pPr/>
              <a:t>44</a:t>
            </a:fld>
            <a:endParaRPr lang="fr-FR" altLang="de-DE"/>
          </a:p>
        </p:txBody>
      </p:sp>
      <p:sp>
        <p:nvSpPr>
          <p:cNvPr id="78849" name="Rectangle 1"/>
          <p:cNvSpPr txBox="1">
            <a:spLocks noGrp="1" noRot="1" noChangeAspect="1" noChangeArrowheads="1"/>
          </p:cNvSpPr>
          <p:nvPr>
            <p:ph type="sldImg"/>
          </p:nvPr>
        </p:nvSpPr>
        <p:spPr bwMode="auto">
          <a:xfrm>
            <a:off x="976313" y="695325"/>
            <a:ext cx="490537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0"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588152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 name="Rechtwinkliges Dreieck 9"/>
          <p:cNvSpPr/>
          <p:nvPr/>
        </p:nvSpPr>
        <p:spPr>
          <a:xfrm>
            <a:off x="1" y="4934063"/>
            <a:ext cx="1039347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84660" tIns="42329" rIns="84660" bIns="42329" anchor="ctr"/>
          <a:lstStyle/>
          <a:p>
            <a:pPr algn="ctr" eaLnBrk="1" latinLnBrk="0" hangingPunct="1"/>
            <a:endParaRPr kumimoji="0" lang="en-US"/>
          </a:p>
        </p:txBody>
      </p:sp>
      <p:sp>
        <p:nvSpPr>
          <p:cNvPr id="9" name="Titel 8"/>
          <p:cNvSpPr>
            <a:spLocks noGrp="1"/>
          </p:cNvSpPr>
          <p:nvPr>
            <p:ph type="ctrTitle"/>
          </p:nvPr>
        </p:nvSpPr>
        <p:spPr>
          <a:xfrm>
            <a:off x="778907" y="1854027"/>
            <a:ext cx="8827611" cy="1935650"/>
          </a:xfrm>
        </p:spPr>
        <p:txBody>
          <a:bodyPr vert="horz" anchor="b">
            <a:normAutofit/>
            <a:scene3d>
              <a:camera prst="orthographicFront"/>
              <a:lightRig rig="soft" dir="t"/>
            </a:scene3d>
            <a:sp3d prstMaterial="softEdge">
              <a:bevelT w="25400" h="25400"/>
            </a:sp3d>
          </a:bodyPr>
          <a:lstStyle>
            <a:lvl1pPr algn="r">
              <a:defRPr sz="4400" b="1">
                <a:solidFill>
                  <a:schemeClr val="tx2"/>
                </a:solidFill>
                <a:effectLst>
                  <a:outerShdw blurRad="31750" dist="25400" dir="5400000" algn="tl" rotWithShape="0">
                    <a:srgbClr val="000000">
                      <a:alpha val="25000"/>
                    </a:srgbClr>
                  </a:outerShdw>
                </a:effectLst>
              </a:defRPr>
            </a:lvl1pPr>
            <a:extLst/>
          </a:lstStyle>
          <a:p>
            <a:r>
              <a:rPr kumimoji="0" lang="de-DE"/>
              <a:t>Titelmasterformat durch Klicken bearbeiten</a:t>
            </a:r>
            <a:endParaRPr kumimoji="0" lang="en-US"/>
          </a:p>
        </p:txBody>
      </p:sp>
      <p:sp>
        <p:nvSpPr>
          <p:cNvPr id="17" name="Untertitel 16"/>
          <p:cNvSpPr>
            <a:spLocks noGrp="1"/>
          </p:cNvSpPr>
          <p:nvPr>
            <p:ph type="subTitle" idx="1"/>
          </p:nvPr>
        </p:nvSpPr>
        <p:spPr>
          <a:xfrm>
            <a:off x="778907" y="3820612"/>
            <a:ext cx="8827611" cy="1269131"/>
          </a:xfrm>
        </p:spPr>
        <p:txBody>
          <a:bodyPr lIns="42329" rIns="42329"/>
          <a:lstStyle>
            <a:lvl1pPr marL="0" marR="59262" indent="0" algn="r">
              <a:buNone/>
              <a:defRPr>
                <a:solidFill>
                  <a:schemeClr val="tx2"/>
                </a:solidFill>
              </a:defRPr>
            </a:lvl1pPr>
            <a:lvl2pPr marL="423300" indent="0" algn="ctr">
              <a:buNone/>
            </a:lvl2pPr>
            <a:lvl3pPr marL="846602" indent="0" algn="ctr">
              <a:buNone/>
            </a:lvl3pPr>
            <a:lvl4pPr marL="1269901" indent="0" algn="ctr">
              <a:buNone/>
            </a:lvl4pPr>
            <a:lvl5pPr marL="1693201" indent="0" algn="ctr">
              <a:buNone/>
            </a:lvl5pPr>
            <a:lvl6pPr marL="2116503" indent="0" algn="ctr">
              <a:buNone/>
            </a:lvl6pPr>
            <a:lvl7pPr marL="2539803" indent="0" algn="ctr">
              <a:buNone/>
            </a:lvl7pPr>
            <a:lvl8pPr marL="2963103" indent="0" algn="ctr">
              <a:buNone/>
            </a:lvl8pPr>
            <a:lvl9pPr marL="3386403" indent="0" algn="ctr">
              <a:buNone/>
            </a:lvl9pPr>
            <a:extLst/>
          </a:lstStyle>
          <a:p>
            <a:r>
              <a:rPr kumimoji="0" lang="de-DE"/>
              <a:t>Formatvorlage des Untertitelmasters durch Klicken bearbeiten</a:t>
            </a:r>
            <a:endParaRPr kumimoji="0" lang="en-US"/>
          </a:p>
        </p:txBody>
      </p:sp>
      <p:grpSp>
        <p:nvGrpSpPr>
          <p:cNvPr id="2" name="Gruppieren 1"/>
          <p:cNvGrpSpPr/>
          <p:nvPr/>
        </p:nvGrpSpPr>
        <p:grpSpPr>
          <a:xfrm>
            <a:off x="-4273" y="5239632"/>
            <a:ext cx="10389701" cy="2022741"/>
            <a:chOff x="-3765" y="4832896"/>
            <a:chExt cx="9147765" cy="2032192"/>
          </a:xfrm>
        </p:grpSpPr>
        <p:sp>
          <p:nvSpPr>
            <p:cNvPr id="7" name="Freihand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ihand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ihand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Gerade Verbindung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umsplatzhalter 29"/>
          <p:cNvSpPr>
            <a:spLocks noGrp="1"/>
          </p:cNvSpPr>
          <p:nvPr>
            <p:ph type="dt" sz="half" idx="10"/>
          </p:nvPr>
        </p:nvSpPr>
        <p:spPr/>
        <p:txBody>
          <a:bodyPr/>
          <a:lstStyle>
            <a:lvl1pPr>
              <a:defRPr>
                <a:solidFill>
                  <a:srgbClr val="FFFFFF"/>
                </a:solidFill>
              </a:defRPr>
            </a:lvl1pPr>
            <a:extLst/>
          </a:lstStyle>
          <a:p>
            <a:fld id="{3A85153A-C489-4DCA-8A65-7B17A02722FA}" type="datetimeFigureOut">
              <a:rPr lang="de-CH" smtClean="0"/>
              <a:t>16.08.2016</a:t>
            </a:fld>
            <a:endParaRPr lang="de-CH"/>
          </a:p>
        </p:txBody>
      </p:sp>
      <p:sp>
        <p:nvSpPr>
          <p:cNvPr id="19" name="Fußzeilenplatzhalter 18"/>
          <p:cNvSpPr>
            <a:spLocks noGrp="1"/>
          </p:cNvSpPr>
          <p:nvPr>
            <p:ph type="ftr" sz="quarter" idx="11"/>
          </p:nvPr>
        </p:nvSpPr>
        <p:spPr/>
        <p:txBody>
          <a:bodyPr/>
          <a:lstStyle>
            <a:lvl1pPr>
              <a:defRPr>
                <a:solidFill>
                  <a:schemeClr val="accent1">
                    <a:tint val="20000"/>
                  </a:schemeClr>
                </a:solidFill>
              </a:defRPr>
            </a:lvl1pPr>
            <a:extLst/>
          </a:lstStyle>
          <a:p>
            <a:endParaRPr lang="de-CH"/>
          </a:p>
        </p:txBody>
      </p:sp>
      <p:sp>
        <p:nvSpPr>
          <p:cNvPr id="27" name="Foliennummernplatzhalter 26"/>
          <p:cNvSpPr>
            <a:spLocks noGrp="1"/>
          </p:cNvSpPr>
          <p:nvPr>
            <p:ph type="sldNum" sz="quarter" idx="12"/>
          </p:nvPr>
        </p:nvSpPr>
        <p:spPr/>
        <p:txBody>
          <a:bodyPr/>
          <a:lstStyle>
            <a:lvl1pPr>
              <a:defRPr>
                <a:solidFill>
                  <a:srgbClr val="FFFFFF"/>
                </a:solidFill>
              </a:defRPr>
            </a:lvl1pPr>
            <a:extLst/>
          </a:lstStyle>
          <a:p>
            <a:fld id="{6E259D95-76CC-4DD2-8CEF-45352F967965}" type="slidenum">
              <a:rPr lang="de-CH" smtClean="0"/>
              <a:t>‹Nr.›</a:t>
            </a:fld>
            <a:endParaRPr lang="de-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A85153A-C489-4DCA-8A65-7B17A02722FA}" type="datetimeFigureOut">
              <a:rPr lang="de-CH" smtClean="0"/>
              <a:t>16.08.2016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E259D95-76CC-4DD2-8CEF-45352F967965}" type="slidenum">
              <a:rPr lang="de-CH" smtClean="0"/>
              <a:t>‹Nr.›</a:t>
            </a:fld>
            <a:endParaRPr lang="de-CH"/>
          </a:p>
        </p:txBody>
      </p:sp>
      <p:sp>
        <p:nvSpPr>
          <p:cNvPr id="7" name="Titel 6"/>
          <p:cNvSpPr>
            <a:spLocks noGrp="1"/>
          </p:cNvSpPr>
          <p:nvPr>
            <p:ph type="title"/>
          </p:nvPr>
        </p:nvSpPr>
        <p:spPr/>
        <p:txBody>
          <a:bodyPr rtlCol="0"/>
          <a:lstStyle/>
          <a:p>
            <a:r>
              <a:rPr kumimoji="0" lang="de-DE"/>
              <a:t>Titelmasterformat durch Klicken bearbeiten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Ref idx="1002">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820450" y="1121038"/>
            <a:ext cx="8827611" cy="1934633"/>
          </a:xfrm>
        </p:spPr>
        <p:txBody>
          <a:bodyPr vert="horz" anchor="b">
            <a:normAutofit/>
            <a:scene3d>
              <a:camera prst="orthographicFront"/>
              <a:lightRig rig="soft" dir="t"/>
            </a:scene3d>
            <a:sp3d prstMaterial="softEdge">
              <a:bevelT w="25400" h="25400"/>
            </a:sp3d>
          </a:bodyPr>
          <a:lstStyle>
            <a:lvl1pPr algn="r">
              <a:buNone/>
              <a:defRPr sz="4400" b="1" cap="none" baseline="0">
                <a:effectLst>
                  <a:outerShdw blurRad="31750" dist="25400" dir="5400000" algn="tl" rotWithShape="0">
                    <a:srgbClr val="000000">
                      <a:alpha val="25000"/>
                    </a:srgbClr>
                  </a:outerShdw>
                </a:effectLst>
              </a:defRPr>
            </a:lvl1pPr>
            <a:extLst/>
          </a:lstStyle>
          <a:p>
            <a:r>
              <a:rPr kumimoji="0" lang="de-DE"/>
              <a:t>Titelmasterformat durch Klicken bearbeiten</a:t>
            </a:r>
            <a:endParaRPr kumimoji="0" lang="en-US"/>
          </a:p>
        </p:txBody>
      </p:sp>
      <p:sp>
        <p:nvSpPr>
          <p:cNvPr id="3" name="Textplatzhalter 2"/>
          <p:cNvSpPr>
            <a:spLocks noGrp="1"/>
          </p:cNvSpPr>
          <p:nvPr>
            <p:ph type="body" idx="1"/>
          </p:nvPr>
        </p:nvSpPr>
        <p:spPr>
          <a:xfrm>
            <a:off x="4455277" y="3101371"/>
            <a:ext cx="5192713" cy="1539083"/>
          </a:xfrm>
        </p:spPr>
        <p:txBody>
          <a:bodyPr lIns="84660" rIns="84660" anchor="t"/>
          <a:lstStyle>
            <a:lvl1pPr marL="0" indent="0" algn="l">
              <a:buNone/>
              <a:defRPr sz="2100">
                <a:solidFill>
                  <a:schemeClr val="tx1"/>
                </a:solidFill>
              </a:defRPr>
            </a:lvl1pPr>
            <a:lvl2pPr>
              <a:buNone/>
              <a:defRPr sz="1700">
                <a:solidFill>
                  <a:schemeClr val="tx1">
                    <a:tint val="75000"/>
                  </a:schemeClr>
                </a:solidFill>
              </a:defRPr>
            </a:lvl2pPr>
            <a:lvl3pPr>
              <a:buNone/>
              <a:defRPr sz="15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de-DE"/>
              <a:t>Textmasterformat bearbeiten</a:t>
            </a:r>
          </a:p>
        </p:txBody>
      </p:sp>
      <p:sp>
        <p:nvSpPr>
          <p:cNvPr id="4" name="Datumsplatzhalter 3"/>
          <p:cNvSpPr>
            <a:spLocks noGrp="1"/>
          </p:cNvSpPr>
          <p:nvPr>
            <p:ph type="dt" sz="half" idx="10"/>
          </p:nvPr>
        </p:nvSpPr>
        <p:spPr/>
        <p:txBody>
          <a:bodyPr/>
          <a:lstStyle/>
          <a:p>
            <a:fld id="{3A85153A-C489-4DCA-8A65-7B17A02722FA}" type="datetimeFigureOut">
              <a:rPr lang="de-CH" smtClean="0"/>
              <a:t>16.08.2016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E259D95-76CC-4DD2-8CEF-45352F967965}" type="slidenum">
              <a:rPr lang="de-CH" smtClean="0"/>
              <a:t>‹Nr.›</a:t>
            </a:fld>
            <a:endParaRPr lang="de-CH"/>
          </a:p>
        </p:txBody>
      </p:sp>
      <p:sp>
        <p:nvSpPr>
          <p:cNvPr id="7" name="Eingekerbter Richtungspfeil 6"/>
          <p:cNvSpPr/>
          <p:nvPr/>
        </p:nvSpPr>
        <p:spPr>
          <a:xfrm>
            <a:off x="4130411" y="3179401"/>
            <a:ext cx="207709" cy="24182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84660" tIns="42329" rIns="84660" bIns="42329" anchor="ctr"/>
          <a:lstStyle/>
          <a:p>
            <a:pPr algn="l" eaLnBrk="1" latinLnBrk="0" hangingPunct="1"/>
            <a:endParaRPr kumimoji="0" lang="en-US"/>
          </a:p>
        </p:txBody>
      </p:sp>
      <p:sp>
        <p:nvSpPr>
          <p:cNvPr id="8" name="Eingekerbter Richtungspfeil 7"/>
          <p:cNvSpPr/>
          <p:nvPr/>
        </p:nvSpPr>
        <p:spPr>
          <a:xfrm>
            <a:off x="3918685" y="3179401"/>
            <a:ext cx="207709" cy="24182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84660" tIns="42329" rIns="84660" bIns="42329"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2">
        <a:schemeClr val="bg1"/>
      </p:bgRef>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19271" y="1567055"/>
            <a:ext cx="4586896" cy="4787882"/>
          </a:xfrm>
        </p:spPr>
        <p:txBody>
          <a:bodyPr/>
          <a:lstStyle>
            <a:lvl1pPr>
              <a:defRPr sz="2600"/>
            </a:lvl1pPr>
            <a:lvl2pPr>
              <a:defRPr sz="2200"/>
            </a:lvl2pPr>
            <a:lvl3pPr>
              <a:defRPr sz="1900"/>
            </a:lvl3pPr>
            <a:lvl4pPr>
              <a:defRPr sz="1700"/>
            </a:lvl4pPr>
            <a:lvl5pPr>
              <a:defRPr sz="1700"/>
            </a:lvl5pPr>
            <a:extLs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Inhaltsplatzhalter 3"/>
          <p:cNvSpPr>
            <a:spLocks noGrp="1"/>
          </p:cNvSpPr>
          <p:nvPr>
            <p:ph sz="half" idx="2"/>
          </p:nvPr>
        </p:nvSpPr>
        <p:spPr>
          <a:xfrm>
            <a:off x="5279258" y="1567055"/>
            <a:ext cx="4586896" cy="4787882"/>
          </a:xfrm>
        </p:spPr>
        <p:txBody>
          <a:bodyPr/>
          <a:lstStyle>
            <a:lvl1pPr>
              <a:defRPr sz="2600"/>
            </a:lvl1pPr>
            <a:lvl2pPr>
              <a:defRPr sz="2200"/>
            </a:lvl2pPr>
            <a:lvl3pPr>
              <a:defRPr sz="1900"/>
            </a:lvl3pPr>
            <a:lvl4pPr>
              <a:defRPr sz="1700"/>
            </a:lvl4pPr>
            <a:lvl5pPr>
              <a:defRPr sz="1700"/>
            </a:lvl5pPr>
            <a:extLs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5" name="Datumsplatzhalter 4"/>
          <p:cNvSpPr>
            <a:spLocks noGrp="1"/>
          </p:cNvSpPr>
          <p:nvPr>
            <p:ph type="dt" sz="half" idx="10"/>
          </p:nvPr>
        </p:nvSpPr>
        <p:spPr/>
        <p:txBody>
          <a:bodyPr/>
          <a:lstStyle/>
          <a:p>
            <a:fld id="{3A85153A-C489-4DCA-8A65-7B17A02722FA}" type="datetimeFigureOut">
              <a:rPr lang="de-CH" smtClean="0"/>
              <a:t>16.08.2016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6E259D95-76CC-4DD2-8CEF-45352F967965}" type="slidenum">
              <a:rPr lang="de-CH" smtClean="0"/>
              <a:t>‹Nr.›</a:t>
            </a:fld>
            <a:endParaRPr lang="de-CH"/>
          </a:p>
        </p:txBody>
      </p:sp>
      <p:sp>
        <p:nvSpPr>
          <p:cNvPr id="8" name="Titel 7"/>
          <p:cNvSpPr>
            <a:spLocks noGrp="1"/>
          </p:cNvSpPr>
          <p:nvPr>
            <p:ph type="title"/>
          </p:nvPr>
        </p:nvSpPr>
        <p:spPr/>
        <p:txBody>
          <a:bodyPr rtlCol="0"/>
          <a:lstStyle/>
          <a:p>
            <a:r>
              <a:rPr kumimoji="0" lang="de-DE"/>
              <a:t>Titelmasterformat durch Klicken bearbeiten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3">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519271" y="288852"/>
            <a:ext cx="9346883" cy="1209146"/>
          </a:xfrm>
        </p:spPr>
        <p:txBody>
          <a:bodyPr anchor="ctr"/>
          <a:lstStyle>
            <a:lvl1pPr>
              <a:defRPr/>
            </a:lvl1pPr>
            <a:extLst/>
          </a:lstStyle>
          <a:p>
            <a:r>
              <a:rPr kumimoji="0" lang="de-DE"/>
              <a:t>Titelmasterformat durch Klicken bearbeiten</a:t>
            </a:r>
            <a:endParaRPr kumimoji="0" lang="en-US"/>
          </a:p>
        </p:txBody>
      </p:sp>
      <p:sp>
        <p:nvSpPr>
          <p:cNvPr id="3" name="Textplatzhalter 2"/>
          <p:cNvSpPr>
            <a:spLocks noGrp="1"/>
          </p:cNvSpPr>
          <p:nvPr>
            <p:ph type="body" idx="1"/>
          </p:nvPr>
        </p:nvSpPr>
        <p:spPr>
          <a:xfrm>
            <a:off x="519271" y="5723290"/>
            <a:ext cx="4588700" cy="806097"/>
          </a:xfrm>
          <a:solidFill>
            <a:schemeClr val="accent1"/>
          </a:solidFill>
          <a:ln w="9652">
            <a:solidFill>
              <a:schemeClr val="accent1"/>
            </a:solidFill>
            <a:miter lim="800000"/>
          </a:ln>
        </p:spPr>
        <p:txBody>
          <a:bodyPr lIns="169320" anchor="ctr"/>
          <a:lstStyle>
            <a:lvl1pPr marL="0" indent="0">
              <a:buNone/>
              <a:defRPr sz="2200" b="0">
                <a:solidFill>
                  <a:schemeClr val="bg1"/>
                </a:solidFill>
              </a:defRPr>
            </a:lvl1pPr>
            <a:lvl2pPr>
              <a:buNone/>
              <a:defRPr sz="1900" b="1"/>
            </a:lvl2pPr>
            <a:lvl3pPr>
              <a:buNone/>
              <a:defRPr sz="1700" b="1"/>
            </a:lvl3pPr>
            <a:lvl4pPr>
              <a:buNone/>
              <a:defRPr sz="1500" b="1"/>
            </a:lvl4pPr>
            <a:lvl5pPr>
              <a:buNone/>
              <a:defRPr sz="1500" b="1"/>
            </a:lvl5pPr>
            <a:extLst/>
          </a:lstStyle>
          <a:p>
            <a:pPr lvl="0" eaLnBrk="1" latinLnBrk="0" hangingPunct="1"/>
            <a:r>
              <a:rPr kumimoji="0" lang="de-DE"/>
              <a:t>Textmasterformat bearbeiten</a:t>
            </a:r>
          </a:p>
        </p:txBody>
      </p:sp>
      <p:sp>
        <p:nvSpPr>
          <p:cNvPr id="4" name="Textplatzhalter 3"/>
          <p:cNvSpPr>
            <a:spLocks noGrp="1"/>
          </p:cNvSpPr>
          <p:nvPr>
            <p:ph type="body" sz="half" idx="3"/>
          </p:nvPr>
        </p:nvSpPr>
        <p:spPr>
          <a:xfrm>
            <a:off x="5275656" y="5723290"/>
            <a:ext cx="4590502" cy="806097"/>
          </a:xfrm>
          <a:solidFill>
            <a:schemeClr val="accent1"/>
          </a:solidFill>
          <a:ln w="9652">
            <a:solidFill>
              <a:schemeClr val="accent1"/>
            </a:solidFill>
            <a:miter lim="800000"/>
          </a:ln>
        </p:spPr>
        <p:txBody>
          <a:bodyPr lIns="169320" anchor="ctr"/>
          <a:lstStyle>
            <a:lvl1pPr marL="0" indent="0">
              <a:buNone/>
              <a:defRPr sz="2200" b="0">
                <a:solidFill>
                  <a:schemeClr val="bg1"/>
                </a:solidFill>
              </a:defRPr>
            </a:lvl1pPr>
            <a:lvl2pPr>
              <a:buNone/>
              <a:defRPr sz="1900" b="1"/>
            </a:lvl2pPr>
            <a:lvl3pPr>
              <a:buNone/>
              <a:defRPr sz="1700" b="1"/>
            </a:lvl3pPr>
            <a:lvl4pPr>
              <a:buNone/>
              <a:defRPr sz="1500" b="1"/>
            </a:lvl4pPr>
            <a:lvl5pPr>
              <a:buNone/>
              <a:defRPr sz="1500" b="1"/>
            </a:lvl5pPr>
            <a:extLst/>
          </a:lstStyle>
          <a:p>
            <a:pPr lvl="0" eaLnBrk="1" latinLnBrk="0" hangingPunct="1"/>
            <a:r>
              <a:rPr kumimoji="0" lang="de-DE"/>
              <a:t>Textmasterformat bearbeiten</a:t>
            </a:r>
          </a:p>
        </p:txBody>
      </p:sp>
      <p:sp>
        <p:nvSpPr>
          <p:cNvPr id="5" name="Inhaltsplatzhalter 4"/>
          <p:cNvSpPr>
            <a:spLocks noGrp="1"/>
          </p:cNvSpPr>
          <p:nvPr>
            <p:ph sz="quarter" idx="2"/>
          </p:nvPr>
        </p:nvSpPr>
        <p:spPr>
          <a:xfrm>
            <a:off x="519271" y="1527879"/>
            <a:ext cx="4588700" cy="4169874"/>
          </a:xfrm>
          <a:ln>
            <a:noFill/>
            <a:prstDash val="sysDash"/>
            <a:miter lim="800000"/>
          </a:ln>
        </p:spPr>
        <p:txBody>
          <a:bodyPr/>
          <a:lstStyle>
            <a:lvl1pPr>
              <a:defRPr sz="2200"/>
            </a:lvl1pPr>
            <a:lvl2pPr>
              <a:defRPr sz="1900"/>
            </a:lvl2pPr>
            <a:lvl3pPr>
              <a:defRPr sz="1700"/>
            </a:lvl3pPr>
            <a:lvl4pPr>
              <a:defRPr sz="1500"/>
            </a:lvl4pPr>
            <a:lvl5pPr>
              <a:defRPr sz="1500"/>
            </a:lvl5pPr>
            <a:extLs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6" name="Inhaltsplatzhalter 5"/>
          <p:cNvSpPr>
            <a:spLocks noGrp="1"/>
          </p:cNvSpPr>
          <p:nvPr>
            <p:ph sz="quarter" idx="4"/>
          </p:nvPr>
        </p:nvSpPr>
        <p:spPr>
          <a:xfrm>
            <a:off x="5275653" y="1527879"/>
            <a:ext cx="4590502" cy="4169874"/>
          </a:xfrm>
          <a:ln>
            <a:noFill/>
            <a:prstDash val="sysDash"/>
            <a:miter lim="800000"/>
          </a:ln>
        </p:spPr>
        <p:txBody>
          <a:bodyPr/>
          <a:lstStyle>
            <a:lvl1pPr>
              <a:spcBef>
                <a:spcPts val="0"/>
              </a:spcBef>
              <a:defRPr sz="2200"/>
            </a:lvl1pPr>
            <a:lvl2pPr>
              <a:defRPr sz="1900"/>
            </a:lvl2pPr>
            <a:lvl3pPr>
              <a:defRPr sz="1700"/>
            </a:lvl3pPr>
            <a:lvl4pPr>
              <a:defRPr sz="1500"/>
            </a:lvl4pPr>
            <a:lvl5pPr>
              <a:defRPr sz="1500"/>
            </a:lvl5pPr>
            <a:extLs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7" name="Datumsplatzhalter 6"/>
          <p:cNvSpPr>
            <a:spLocks noGrp="1"/>
          </p:cNvSpPr>
          <p:nvPr>
            <p:ph type="dt" sz="half" idx="10"/>
          </p:nvPr>
        </p:nvSpPr>
        <p:spPr/>
        <p:txBody>
          <a:bodyPr/>
          <a:lstStyle/>
          <a:p>
            <a:fld id="{3A85153A-C489-4DCA-8A65-7B17A02722FA}" type="datetimeFigureOut">
              <a:rPr lang="de-CH" smtClean="0"/>
              <a:t>16.08.2016</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6E259D95-76CC-4DD2-8CEF-45352F967965}" type="slidenum">
              <a:rPr lang="de-CH" smtClean="0"/>
              <a:t>‹Nr.›</a:t>
            </a:fld>
            <a:endParaRPr lang="de-CH"/>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bg>
      <p:bgRef idx="1002">
        <a:schemeClr val="bg1"/>
      </p:bgRef>
    </p:bg>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3A85153A-C489-4DCA-8A65-7B17A02722FA}" type="datetimeFigureOut">
              <a:rPr lang="de-CH" smtClean="0"/>
              <a:t>16.08.2016</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6E259D95-76CC-4DD2-8CEF-45352F967965}" type="slidenum">
              <a:rPr lang="de-CH" smtClean="0"/>
              <a:t>‹Nr.›</a:t>
            </a:fld>
            <a:endParaRPr lang="de-CH"/>
          </a:p>
        </p:txBody>
      </p:sp>
      <p:sp>
        <p:nvSpPr>
          <p:cNvPr id="6" name="Titel 5"/>
          <p:cNvSpPr>
            <a:spLocks noGrp="1"/>
          </p:cNvSpPr>
          <p:nvPr>
            <p:ph type="title"/>
          </p:nvPr>
        </p:nvSpPr>
        <p:spPr/>
        <p:txBody>
          <a:bodyPr rtlCol="0"/>
          <a:lstStyle/>
          <a:p>
            <a:r>
              <a:rPr kumimoji="0" lang="de-DE"/>
              <a:t>Titelmasterformat durch Klicken bearbeiten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A85153A-C489-4DCA-8A65-7B17A02722FA}" type="datetimeFigureOut">
              <a:rPr lang="de-CH" smtClean="0"/>
              <a:t>16.08.2016</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6E259D95-76CC-4DD2-8CEF-45352F967965}" type="slidenum">
              <a:rPr lang="de-CH" smtClean="0"/>
              <a:t>‹Nr.›</a:t>
            </a:fld>
            <a:endParaRPr lang="de-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3">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038544" y="5159022"/>
            <a:ext cx="8497531" cy="483658"/>
          </a:xfrm>
        </p:spPr>
        <p:txBody>
          <a:bodyPr vert="horz" anchor="t">
            <a:noAutofit/>
            <a:sp3d prstMaterial="softEdge">
              <a:bevelT w="0" h="0"/>
            </a:sp3d>
          </a:bodyPr>
          <a:lstStyle>
            <a:lvl1pPr algn="r">
              <a:buNone/>
              <a:defRPr sz="2300" b="0">
                <a:solidFill>
                  <a:schemeClr val="accent1"/>
                </a:solidFill>
                <a:effectLst/>
              </a:defRPr>
            </a:lvl1pPr>
            <a:extLst/>
          </a:lstStyle>
          <a:p>
            <a:r>
              <a:rPr kumimoji="0" lang="de-DE"/>
              <a:t>Titelmasterformat durch Klicken bearbeiten</a:t>
            </a:r>
            <a:endParaRPr kumimoji="0" lang="en-US"/>
          </a:p>
        </p:txBody>
      </p:sp>
      <p:sp>
        <p:nvSpPr>
          <p:cNvPr id="3" name="Textplatzhalter 2"/>
          <p:cNvSpPr>
            <a:spLocks noGrp="1"/>
          </p:cNvSpPr>
          <p:nvPr>
            <p:ph type="body" idx="2"/>
          </p:nvPr>
        </p:nvSpPr>
        <p:spPr>
          <a:xfrm>
            <a:off x="5019622" y="5665005"/>
            <a:ext cx="4514198" cy="967317"/>
          </a:xfrm>
        </p:spPr>
        <p:txBody>
          <a:bodyPr/>
          <a:lstStyle>
            <a:lvl1pPr marL="0" indent="0" algn="r">
              <a:buNone/>
              <a:defRPr sz="1500"/>
            </a:lvl1pPr>
            <a:lvl2pPr>
              <a:buNone/>
              <a:defRPr sz="1100"/>
            </a:lvl2pPr>
            <a:lvl3pPr>
              <a:buNone/>
              <a:defRPr sz="1000"/>
            </a:lvl3pPr>
            <a:lvl4pPr>
              <a:buNone/>
              <a:defRPr sz="900"/>
            </a:lvl4pPr>
            <a:lvl5pPr>
              <a:buNone/>
              <a:defRPr sz="900"/>
            </a:lvl5pPr>
            <a:extLst/>
          </a:lstStyle>
          <a:p>
            <a:pPr lvl="0" eaLnBrk="1" latinLnBrk="0" hangingPunct="1"/>
            <a:r>
              <a:rPr kumimoji="0" lang="de-DE"/>
              <a:t>Textmasterformat bearbeiten</a:t>
            </a:r>
          </a:p>
        </p:txBody>
      </p:sp>
      <p:sp>
        <p:nvSpPr>
          <p:cNvPr id="4" name="Inhaltsplatzhalter 3"/>
          <p:cNvSpPr>
            <a:spLocks noGrp="1"/>
          </p:cNvSpPr>
          <p:nvPr>
            <p:ph sz="half" idx="1"/>
          </p:nvPr>
        </p:nvSpPr>
        <p:spPr>
          <a:xfrm>
            <a:off x="1038542" y="290195"/>
            <a:ext cx="8495278" cy="4836583"/>
          </a:xfrm>
        </p:spPr>
        <p:txBody>
          <a:bodyPr/>
          <a:lstStyle>
            <a:lvl1pPr>
              <a:defRPr sz="3000"/>
            </a:lvl1pPr>
            <a:lvl2pPr>
              <a:defRPr sz="2600"/>
            </a:lvl2pPr>
            <a:lvl3pPr>
              <a:defRPr sz="2200"/>
            </a:lvl3pPr>
            <a:lvl4pPr>
              <a:defRPr sz="1900"/>
            </a:lvl4pPr>
            <a:lvl5pPr>
              <a:defRPr sz="1900"/>
            </a:lvl5pPr>
            <a:extLs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5" name="Datumsplatzhalter 4"/>
          <p:cNvSpPr>
            <a:spLocks noGrp="1"/>
          </p:cNvSpPr>
          <p:nvPr>
            <p:ph type="dt" sz="half" idx="10"/>
          </p:nvPr>
        </p:nvSpPr>
        <p:spPr>
          <a:xfrm>
            <a:off x="7640320" y="6778775"/>
            <a:ext cx="2180939" cy="386927"/>
          </a:xfrm>
        </p:spPr>
        <p:txBody>
          <a:bodyPr/>
          <a:lstStyle/>
          <a:p>
            <a:fld id="{3A85153A-C489-4DCA-8A65-7B17A02722FA}" type="datetimeFigureOut">
              <a:rPr lang="de-CH" smtClean="0"/>
              <a:t>16.08.2016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6E259D95-76CC-4DD2-8CEF-45352F967965}" type="slidenum">
              <a:rPr lang="de-CH" smtClean="0"/>
              <a:t>‹Nr.›</a:t>
            </a:fld>
            <a:endParaRPr lang="de-CH"/>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bg>
      <p:bgRef idx="1002">
        <a:schemeClr val="bg1"/>
      </p:bgRef>
    </p:bg>
    <p:spTree>
      <p:nvGrpSpPr>
        <p:cNvPr id="1" name=""/>
        <p:cNvGrpSpPr/>
        <p:nvPr/>
      </p:nvGrpSpPr>
      <p:grpSpPr>
        <a:xfrm>
          <a:off x="0" y="0"/>
          <a:ext cx="0" cy="0"/>
          <a:chOff x="0" y="0"/>
          <a:chExt cx="0" cy="0"/>
        </a:xfrm>
      </p:grpSpPr>
      <p:sp>
        <p:nvSpPr>
          <p:cNvPr id="4" name="Textplatzhalter 3"/>
          <p:cNvSpPr>
            <a:spLocks noGrp="1"/>
          </p:cNvSpPr>
          <p:nvPr>
            <p:ph type="body" sz="half" idx="2"/>
          </p:nvPr>
        </p:nvSpPr>
        <p:spPr>
          <a:xfrm>
            <a:off x="1296170" y="5758416"/>
            <a:ext cx="8135250" cy="685745"/>
          </a:xfrm>
          <a:noFill/>
        </p:spPr>
        <p:txBody>
          <a:bodyPr lIns="84660" tIns="0" rIns="84660" anchor="t"/>
          <a:lstStyle>
            <a:lvl1pPr marL="0" marR="16932" indent="0" algn="r">
              <a:buNone/>
              <a:defRPr sz="1400"/>
            </a:lvl1pPr>
            <a:lvl2pPr>
              <a:defRPr sz="1100"/>
            </a:lvl2pPr>
            <a:lvl3pPr>
              <a:defRPr sz="1000"/>
            </a:lvl3pPr>
            <a:lvl4pPr>
              <a:defRPr sz="900"/>
            </a:lvl4pPr>
            <a:lvl5pPr>
              <a:defRPr sz="900"/>
            </a:lvl5pPr>
            <a:extLst/>
          </a:lstStyle>
          <a:p>
            <a:pPr lvl="0" eaLnBrk="1" latinLnBrk="0" hangingPunct="1"/>
            <a:r>
              <a:rPr kumimoji="0" lang="de-DE"/>
              <a:t>Textmasterformat bearbeiten</a:t>
            </a:r>
          </a:p>
        </p:txBody>
      </p:sp>
      <p:sp>
        <p:nvSpPr>
          <p:cNvPr id="3" name="Bildplatzhalter 2"/>
          <p:cNvSpPr>
            <a:spLocks noGrp="1"/>
          </p:cNvSpPr>
          <p:nvPr>
            <p:ph type="pic" idx="1"/>
          </p:nvPr>
        </p:nvSpPr>
        <p:spPr>
          <a:xfrm>
            <a:off x="259636" y="200962"/>
            <a:ext cx="9866154" cy="4643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000"/>
            </a:lvl1pPr>
            <a:extLst/>
          </a:lstStyle>
          <a:p>
            <a:r>
              <a:rPr kumimoji="0" lang="de-DE"/>
              <a:t>Bild durch Klicken auf Symbol hinzufügen</a:t>
            </a:r>
            <a:endParaRPr kumimoji="0" lang="en-US" dirty="0"/>
          </a:p>
        </p:txBody>
      </p:sp>
      <p:sp>
        <p:nvSpPr>
          <p:cNvPr id="5" name="Datumsplatzhalter 4"/>
          <p:cNvSpPr>
            <a:spLocks noGrp="1"/>
          </p:cNvSpPr>
          <p:nvPr>
            <p:ph type="dt" sz="half" idx="10"/>
          </p:nvPr>
        </p:nvSpPr>
        <p:spPr/>
        <p:txBody>
          <a:bodyPr/>
          <a:lstStyle>
            <a:lvl1pPr>
              <a:defRPr>
                <a:solidFill>
                  <a:schemeClr val="tx1"/>
                </a:solidFill>
              </a:defRPr>
            </a:lvl1pPr>
            <a:extLst/>
          </a:lstStyle>
          <a:p>
            <a:fld id="{3A85153A-C489-4DCA-8A65-7B17A02722FA}" type="datetimeFigureOut">
              <a:rPr lang="de-CH" smtClean="0"/>
              <a:t>16.08.2016</a:t>
            </a:fld>
            <a:endParaRPr lang="de-CH"/>
          </a:p>
        </p:txBody>
      </p:sp>
      <p:sp>
        <p:nvSpPr>
          <p:cNvPr id="6" name="Fußzeilenplatzhalter 5"/>
          <p:cNvSpPr>
            <a:spLocks noGrp="1"/>
          </p:cNvSpPr>
          <p:nvPr>
            <p:ph type="ftr" sz="quarter" idx="11"/>
          </p:nvPr>
        </p:nvSpPr>
        <p:spPr>
          <a:xfrm>
            <a:off x="4974730" y="6778777"/>
            <a:ext cx="2669819" cy="386255"/>
          </a:xfrm>
        </p:spPr>
        <p:txBody>
          <a:bodyPr/>
          <a:lstStyle>
            <a:lvl1pPr>
              <a:defRPr>
                <a:solidFill>
                  <a:schemeClr val="tx1"/>
                </a:solidFill>
              </a:defRPr>
            </a:lvl1pPr>
            <a:extLst/>
          </a:lstStyle>
          <a:p>
            <a:endParaRPr lang="de-CH"/>
          </a:p>
        </p:txBody>
      </p:sp>
      <p:sp>
        <p:nvSpPr>
          <p:cNvPr id="7" name="Foliennummernplatzhalter 6"/>
          <p:cNvSpPr>
            <a:spLocks noGrp="1"/>
          </p:cNvSpPr>
          <p:nvPr>
            <p:ph type="sldNum" sz="quarter" idx="12"/>
          </p:nvPr>
        </p:nvSpPr>
        <p:spPr/>
        <p:txBody>
          <a:bodyPr/>
          <a:lstStyle>
            <a:lvl1pPr>
              <a:defRPr>
                <a:solidFill>
                  <a:schemeClr val="tx1"/>
                </a:solidFill>
              </a:defRPr>
            </a:lvl1pPr>
            <a:extLst/>
          </a:lstStyle>
          <a:p>
            <a:fld id="{6E259D95-76CC-4DD2-8CEF-45352F967965}" type="slidenum">
              <a:rPr lang="de-CH" smtClean="0"/>
              <a:t>‹Nr.›</a:t>
            </a:fld>
            <a:endParaRPr lang="de-CH"/>
          </a:p>
        </p:txBody>
      </p:sp>
      <p:sp>
        <p:nvSpPr>
          <p:cNvPr id="2" name="Titel 1"/>
          <p:cNvSpPr>
            <a:spLocks noGrp="1"/>
          </p:cNvSpPr>
          <p:nvPr>
            <p:ph type="title"/>
          </p:nvPr>
        </p:nvSpPr>
        <p:spPr>
          <a:xfrm>
            <a:off x="259637" y="5146669"/>
            <a:ext cx="9171784" cy="595234"/>
          </a:xfrm>
          <a:noFill/>
        </p:spPr>
        <p:txBody>
          <a:bodyPr anchor="t">
            <a:sp3d prstMaterial="softEdge"/>
          </a:bodyPr>
          <a:lstStyle>
            <a:lvl1pPr marR="0" algn="r">
              <a:buNone/>
              <a:defRPr sz="2800" b="0">
                <a:solidFill>
                  <a:schemeClr val="accent1"/>
                </a:solidFill>
                <a:effectLst>
                  <a:outerShdw blurRad="50800" dist="25000" dir="5400000" algn="t" rotWithShape="0">
                    <a:prstClr val="black">
                      <a:alpha val="45000"/>
                    </a:prstClr>
                  </a:outerShdw>
                </a:effectLst>
              </a:defRPr>
            </a:lvl1pPr>
            <a:extLst/>
          </a:lstStyle>
          <a:p>
            <a:r>
              <a:rPr kumimoji="0" lang="de-DE"/>
              <a:t>Titelmasterformat durch Klicken bearbeiten</a:t>
            </a:r>
            <a:endParaRPr kumimoji="0" lang="en-US"/>
          </a:p>
        </p:txBody>
      </p:sp>
      <p:sp>
        <p:nvSpPr>
          <p:cNvPr id="8" name="Freihandform 7"/>
          <p:cNvSpPr>
            <a:spLocks/>
          </p:cNvSpPr>
          <p:nvPr/>
        </p:nvSpPr>
        <p:spPr bwMode="auto">
          <a:xfrm>
            <a:off x="567056" y="6288973"/>
            <a:ext cx="5611382" cy="97437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84660" tIns="42329" rIns="84660" bIns="42329" anchor="t" compatLnSpc="1"/>
          <a:lstStyle/>
          <a:p>
            <a:endParaRPr kumimoji="0" lang="en-US"/>
          </a:p>
        </p:txBody>
      </p:sp>
      <p:sp>
        <p:nvSpPr>
          <p:cNvPr id="9" name="Freihandform 8"/>
          <p:cNvSpPr>
            <a:spLocks/>
          </p:cNvSpPr>
          <p:nvPr/>
        </p:nvSpPr>
        <p:spPr bwMode="auto">
          <a:xfrm>
            <a:off x="551662" y="6282703"/>
            <a:ext cx="4191481" cy="98747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84660" tIns="42329" rIns="84660" bIns="42329" anchor="t" compatLnSpc="1"/>
          <a:lstStyle/>
          <a:p>
            <a:endParaRPr kumimoji="0" lang="en-US"/>
          </a:p>
        </p:txBody>
      </p:sp>
      <p:sp>
        <p:nvSpPr>
          <p:cNvPr id="10" name="Rechtwinkliges Dreieck 9"/>
          <p:cNvSpPr>
            <a:spLocks/>
          </p:cNvSpPr>
          <p:nvPr/>
        </p:nvSpPr>
        <p:spPr bwMode="auto">
          <a:xfrm>
            <a:off x="-6861" y="6126396"/>
            <a:ext cx="3864225" cy="114341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84660" tIns="42329" rIns="84660" bIns="42329" anchor="ctr" compatLnSpc="1"/>
          <a:lstStyle/>
          <a:p>
            <a:pPr algn="ctr" eaLnBrk="1" latinLnBrk="0" hangingPunct="1"/>
            <a:endParaRPr kumimoji="0" lang="en-US"/>
          </a:p>
        </p:txBody>
      </p:sp>
      <p:cxnSp>
        <p:nvCxnSpPr>
          <p:cNvPr id="11" name="Gerade Verbindung 10"/>
          <p:cNvCxnSpPr/>
          <p:nvPr/>
        </p:nvCxnSpPr>
        <p:spPr>
          <a:xfrm>
            <a:off x="-10488" y="6122680"/>
            <a:ext cx="3867854" cy="1147136"/>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Eingekerbter Richtungspfeil 11"/>
          <p:cNvSpPr/>
          <p:nvPr/>
        </p:nvSpPr>
        <p:spPr>
          <a:xfrm>
            <a:off x="9840385" y="5277124"/>
            <a:ext cx="207709" cy="24182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84660" tIns="42329" rIns="84660" bIns="42329" anchor="ctr"/>
          <a:lstStyle/>
          <a:p>
            <a:pPr algn="l" eaLnBrk="1" latinLnBrk="0" hangingPunct="1"/>
            <a:endParaRPr kumimoji="0" lang="en-US"/>
          </a:p>
        </p:txBody>
      </p:sp>
      <p:sp>
        <p:nvSpPr>
          <p:cNvPr id="13" name="Eingekerbter Richtungspfeil 12"/>
          <p:cNvSpPr/>
          <p:nvPr/>
        </p:nvSpPr>
        <p:spPr>
          <a:xfrm>
            <a:off x="9628662" y="5277124"/>
            <a:ext cx="207709" cy="24182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84660" tIns="42329" rIns="84660" bIns="42329"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a:xfrm>
            <a:off x="519271" y="1567057"/>
            <a:ext cx="9346883" cy="4639893"/>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A85153A-C489-4DCA-8A65-7B17A02722FA}" type="datetimeFigureOut">
              <a:rPr lang="de-CH" smtClean="0"/>
              <a:t>16.08.2016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E259D95-76CC-4DD2-8CEF-45352F967965}" type="slidenum">
              <a:rPr lang="de-CH" smtClean="0"/>
              <a:t>‹Nr.›</a:t>
            </a:fld>
            <a:endParaRPr lang="de-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773183" y="290536"/>
            <a:ext cx="2018786" cy="5916417"/>
          </a:xfrm>
        </p:spPr>
        <p:txBody>
          <a:bodyPr vert="eaVert"/>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a:xfrm>
            <a:off x="519271" y="290536"/>
            <a:ext cx="7183252" cy="5916415"/>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A85153A-C489-4DCA-8A65-7B17A02722FA}" type="datetimeFigureOut">
              <a:rPr lang="de-CH" smtClean="0"/>
              <a:t>16.08.2016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E259D95-76CC-4DD2-8CEF-45352F967965}" type="slidenum">
              <a:rPr lang="de-CH" smtClean="0"/>
              <a:t>‹Nr.›</a:t>
            </a:fld>
            <a:endParaRPr lang="de-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ihandform 12"/>
          <p:cNvSpPr>
            <a:spLocks/>
          </p:cNvSpPr>
          <p:nvPr/>
        </p:nvSpPr>
        <p:spPr bwMode="auto">
          <a:xfrm>
            <a:off x="567056" y="6288973"/>
            <a:ext cx="5611382" cy="97437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84660" tIns="42329" rIns="84660" bIns="42329" anchor="t" compatLnSpc="1"/>
          <a:lstStyle/>
          <a:p>
            <a:endParaRPr kumimoji="0" lang="en-US"/>
          </a:p>
        </p:txBody>
      </p:sp>
      <p:sp>
        <p:nvSpPr>
          <p:cNvPr id="12" name="Freihandform 11"/>
          <p:cNvSpPr>
            <a:spLocks/>
          </p:cNvSpPr>
          <p:nvPr/>
        </p:nvSpPr>
        <p:spPr bwMode="auto">
          <a:xfrm>
            <a:off x="551662" y="6282703"/>
            <a:ext cx="4191481" cy="98747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84660" tIns="42329" rIns="84660" bIns="42329" anchor="t" compatLnSpc="1"/>
          <a:lstStyle/>
          <a:p>
            <a:endParaRPr kumimoji="0" lang="en-US"/>
          </a:p>
        </p:txBody>
      </p:sp>
      <p:sp>
        <p:nvSpPr>
          <p:cNvPr id="14" name="Rechtwinkliges Dreieck 13"/>
          <p:cNvSpPr>
            <a:spLocks/>
          </p:cNvSpPr>
          <p:nvPr/>
        </p:nvSpPr>
        <p:spPr bwMode="auto">
          <a:xfrm>
            <a:off x="-6861" y="6126396"/>
            <a:ext cx="3864225" cy="114341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84660" tIns="42329" rIns="84660" bIns="42329" anchor="ctr" compatLnSpc="1"/>
          <a:lstStyle/>
          <a:p>
            <a:pPr algn="ctr" eaLnBrk="1" latinLnBrk="0" hangingPunct="1"/>
            <a:endParaRPr kumimoji="0" lang="en-US"/>
          </a:p>
        </p:txBody>
      </p:sp>
      <p:cxnSp>
        <p:nvCxnSpPr>
          <p:cNvPr id="15" name="Gerade Verbindung 14"/>
          <p:cNvCxnSpPr/>
          <p:nvPr/>
        </p:nvCxnSpPr>
        <p:spPr>
          <a:xfrm>
            <a:off x="-10488" y="6122680"/>
            <a:ext cx="3867854" cy="1147136"/>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elplatzhalter 8"/>
          <p:cNvSpPr>
            <a:spLocks noGrp="1"/>
          </p:cNvSpPr>
          <p:nvPr>
            <p:ph type="title"/>
          </p:nvPr>
        </p:nvSpPr>
        <p:spPr>
          <a:xfrm>
            <a:off x="519271" y="290531"/>
            <a:ext cx="9346883" cy="1209146"/>
          </a:xfrm>
          <a:prstGeom prst="rect">
            <a:avLst/>
          </a:prstGeom>
        </p:spPr>
        <p:txBody>
          <a:bodyPr vert="horz" lIns="84660" tIns="42329" rIns="84660" bIns="42329" anchor="ctr">
            <a:normAutofit/>
            <a:scene3d>
              <a:camera prst="orthographicFront"/>
              <a:lightRig rig="soft" dir="t"/>
            </a:scene3d>
            <a:sp3d prstMaterial="softEdge">
              <a:bevelT w="25400" h="25400"/>
            </a:sp3d>
          </a:bodyPr>
          <a:lstStyle/>
          <a:p>
            <a:r>
              <a:rPr kumimoji="0" lang="de-DE"/>
              <a:t>Titelmasterformat durch Klicken bearbeiten</a:t>
            </a:r>
            <a:endParaRPr kumimoji="0" lang="en-US"/>
          </a:p>
        </p:txBody>
      </p:sp>
      <p:sp>
        <p:nvSpPr>
          <p:cNvPr id="30" name="Textplatzhalter 29"/>
          <p:cNvSpPr>
            <a:spLocks noGrp="1"/>
          </p:cNvSpPr>
          <p:nvPr>
            <p:ph type="body" idx="1"/>
          </p:nvPr>
        </p:nvSpPr>
        <p:spPr>
          <a:xfrm>
            <a:off x="519271" y="1567055"/>
            <a:ext cx="9346883" cy="4787882"/>
          </a:xfrm>
          <a:prstGeom prst="rect">
            <a:avLst/>
          </a:prstGeom>
        </p:spPr>
        <p:txBody>
          <a:bodyPr vert="horz" lIns="84660" tIns="42329" rIns="84660" bIns="42329">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
        <p:nvSpPr>
          <p:cNvPr id="10" name="Datumsplatzhalter 9"/>
          <p:cNvSpPr>
            <a:spLocks noGrp="1"/>
          </p:cNvSpPr>
          <p:nvPr>
            <p:ph type="dt" sz="half" idx="2"/>
          </p:nvPr>
        </p:nvSpPr>
        <p:spPr>
          <a:xfrm>
            <a:off x="7640320" y="6778775"/>
            <a:ext cx="2180939" cy="386927"/>
          </a:xfrm>
          <a:prstGeom prst="rect">
            <a:avLst/>
          </a:prstGeom>
        </p:spPr>
        <p:txBody>
          <a:bodyPr vert="horz" lIns="84660" tIns="42329" rIns="84660" bIns="42329" anchor="b"/>
          <a:lstStyle>
            <a:lvl1pPr algn="l" eaLnBrk="1" latinLnBrk="0" hangingPunct="1">
              <a:defRPr kumimoji="0" sz="1000">
                <a:solidFill>
                  <a:schemeClr val="tx1"/>
                </a:solidFill>
              </a:defRPr>
            </a:lvl1pPr>
            <a:extLst/>
          </a:lstStyle>
          <a:p>
            <a:fld id="{3A85153A-C489-4DCA-8A65-7B17A02722FA}" type="datetimeFigureOut">
              <a:rPr lang="de-CH" smtClean="0"/>
              <a:t>16.08.2016</a:t>
            </a:fld>
            <a:endParaRPr lang="de-CH"/>
          </a:p>
        </p:txBody>
      </p:sp>
      <p:sp>
        <p:nvSpPr>
          <p:cNvPr id="22" name="Fußzeilenplatzhalter 21"/>
          <p:cNvSpPr>
            <a:spLocks noGrp="1"/>
          </p:cNvSpPr>
          <p:nvPr>
            <p:ph type="ftr" sz="quarter" idx="3"/>
          </p:nvPr>
        </p:nvSpPr>
        <p:spPr>
          <a:xfrm>
            <a:off x="4974730" y="6778777"/>
            <a:ext cx="2669819" cy="386255"/>
          </a:xfrm>
          <a:prstGeom prst="rect">
            <a:avLst/>
          </a:prstGeom>
        </p:spPr>
        <p:txBody>
          <a:bodyPr vert="horz" lIns="84660" tIns="42329" rIns="84660" bIns="42329" anchor="b"/>
          <a:lstStyle>
            <a:lvl1pPr algn="r" eaLnBrk="1" latinLnBrk="0" hangingPunct="1">
              <a:defRPr kumimoji="0" sz="1000">
                <a:solidFill>
                  <a:schemeClr val="tx1"/>
                </a:solidFill>
              </a:defRPr>
            </a:lvl1pPr>
            <a:extLst/>
          </a:lstStyle>
          <a:p>
            <a:endParaRPr lang="de-CH"/>
          </a:p>
        </p:txBody>
      </p:sp>
      <p:sp>
        <p:nvSpPr>
          <p:cNvPr id="18" name="Foliennummernplatzhalter 17"/>
          <p:cNvSpPr>
            <a:spLocks noGrp="1"/>
          </p:cNvSpPr>
          <p:nvPr>
            <p:ph type="sldNum" sz="quarter" idx="4"/>
          </p:nvPr>
        </p:nvSpPr>
        <p:spPr>
          <a:xfrm>
            <a:off x="9821259" y="6778777"/>
            <a:ext cx="415417" cy="386255"/>
          </a:xfrm>
          <a:prstGeom prst="rect">
            <a:avLst/>
          </a:prstGeom>
        </p:spPr>
        <p:txBody>
          <a:bodyPr vert="horz" lIns="84660" tIns="42329" rIns="84660" bIns="42329" anchor="b"/>
          <a:lstStyle>
            <a:lvl1pPr algn="r" eaLnBrk="1" latinLnBrk="0" hangingPunct="1">
              <a:defRPr kumimoji="0" sz="1000" b="0">
                <a:solidFill>
                  <a:schemeClr val="tx1"/>
                </a:solidFill>
              </a:defRPr>
            </a:lvl1pPr>
            <a:extLst/>
          </a:lstStyle>
          <a:p>
            <a:fld id="{6E259D95-76CC-4DD2-8CEF-45352F967965}" type="slidenum">
              <a:rPr lang="de-CH" smtClean="0"/>
              <a:t>‹Nr.›</a:t>
            </a:fld>
            <a:endParaRPr lang="de-CH"/>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7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38640" indent="-237049" algn="l" rtl="0" eaLnBrk="1" latinLnBrk="0" hangingPunct="1">
        <a:spcBef>
          <a:spcPts val="370"/>
        </a:spcBef>
        <a:spcAft>
          <a:spcPts val="0"/>
        </a:spcAft>
        <a:buClr>
          <a:schemeClr val="accent1"/>
        </a:buClr>
        <a:buSzPct val="68000"/>
        <a:buFont typeface="Wingdings 3"/>
        <a:buChar char=""/>
        <a:defRPr kumimoji="0" sz="2500" kern="1200">
          <a:solidFill>
            <a:schemeClr val="tx1"/>
          </a:solidFill>
          <a:latin typeface="+mn-lt"/>
          <a:ea typeface="+mn-ea"/>
          <a:cs typeface="+mn-cs"/>
        </a:defRPr>
      </a:lvl1pPr>
      <a:lvl2pPr marL="575688" indent="-211650" algn="l" rtl="0" eaLnBrk="1" latinLnBrk="0" hangingPunct="1">
        <a:spcBef>
          <a:spcPts val="300"/>
        </a:spcBef>
        <a:buClr>
          <a:schemeClr val="accent1"/>
        </a:buClr>
        <a:buFont typeface="Verdana"/>
        <a:buChar char="◦"/>
        <a:defRPr kumimoji="0" sz="2100" kern="1200">
          <a:solidFill>
            <a:schemeClr val="tx1"/>
          </a:solidFill>
          <a:latin typeface="+mn-lt"/>
          <a:ea typeface="+mn-ea"/>
          <a:cs typeface="+mn-cs"/>
        </a:defRPr>
      </a:lvl2pPr>
      <a:lvl3pPr marL="795804" indent="-211650" algn="l" rtl="0" eaLnBrk="1" latinLnBrk="0" hangingPunct="1">
        <a:spcBef>
          <a:spcPts val="325"/>
        </a:spcBef>
        <a:buClr>
          <a:schemeClr val="accent2"/>
        </a:buClr>
        <a:buSzPct val="100000"/>
        <a:buFont typeface="Wingdings 2"/>
        <a:buChar char=""/>
        <a:defRPr kumimoji="0" sz="2000" kern="1200">
          <a:solidFill>
            <a:schemeClr val="tx1"/>
          </a:solidFill>
          <a:latin typeface="+mn-lt"/>
          <a:ea typeface="+mn-ea"/>
          <a:cs typeface="+mn-cs"/>
        </a:defRPr>
      </a:lvl3pPr>
      <a:lvl4pPr marL="1058251" indent="-211650" algn="l" rtl="0" eaLnBrk="1" latinLnBrk="0" hangingPunct="1">
        <a:spcBef>
          <a:spcPts val="325"/>
        </a:spcBef>
        <a:buClr>
          <a:schemeClr val="accent2"/>
        </a:buClr>
        <a:buFont typeface="Wingdings 2"/>
        <a:buChar char=""/>
        <a:defRPr kumimoji="0" sz="1700" kern="1200">
          <a:solidFill>
            <a:schemeClr val="tx1"/>
          </a:solidFill>
          <a:latin typeface="+mn-lt"/>
          <a:ea typeface="+mn-ea"/>
          <a:cs typeface="+mn-cs"/>
        </a:defRPr>
      </a:lvl4pPr>
      <a:lvl5pPr marL="1269901" indent="-211650" algn="l" rtl="0" eaLnBrk="1" latinLnBrk="0" hangingPunct="1">
        <a:spcBef>
          <a:spcPts val="325"/>
        </a:spcBef>
        <a:buClr>
          <a:schemeClr val="accent2"/>
        </a:buClr>
        <a:buFont typeface="Wingdings 2"/>
        <a:buChar char=""/>
        <a:defRPr kumimoji="0" sz="1700" kern="1200">
          <a:solidFill>
            <a:schemeClr val="tx1"/>
          </a:solidFill>
          <a:latin typeface="+mn-lt"/>
          <a:ea typeface="+mn-ea"/>
          <a:cs typeface="+mn-cs"/>
        </a:defRPr>
      </a:lvl5pPr>
      <a:lvl6pPr marL="1481552" indent="-211650" algn="l" rtl="0" eaLnBrk="1" latinLnBrk="0" hangingPunct="1">
        <a:spcBef>
          <a:spcPts val="325"/>
        </a:spcBef>
        <a:buClr>
          <a:schemeClr val="accent3"/>
        </a:buClr>
        <a:buFont typeface="Wingdings 2"/>
        <a:buChar char=""/>
        <a:defRPr kumimoji="0" sz="1700" kern="1200">
          <a:solidFill>
            <a:schemeClr val="tx1"/>
          </a:solidFill>
          <a:latin typeface="+mn-lt"/>
          <a:ea typeface="+mn-ea"/>
          <a:cs typeface="+mn-cs"/>
        </a:defRPr>
      </a:lvl6pPr>
      <a:lvl7pPr marL="1693201" indent="-211650" algn="l" rtl="0" eaLnBrk="1" latinLnBrk="0" hangingPunct="1">
        <a:spcBef>
          <a:spcPts val="325"/>
        </a:spcBef>
        <a:buClr>
          <a:schemeClr val="accent3"/>
        </a:buClr>
        <a:buFont typeface="Wingdings 2"/>
        <a:buChar char=""/>
        <a:defRPr kumimoji="0" sz="1500" kern="1200">
          <a:solidFill>
            <a:schemeClr val="tx1"/>
          </a:solidFill>
          <a:latin typeface="+mn-lt"/>
          <a:ea typeface="+mn-ea"/>
          <a:cs typeface="+mn-cs"/>
        </a:defRPr>
      </a:lvl7pPr>
      <a:lvl8pPr marL="1904853" indent="-211650" algn="l" rtl="0" eaLnBrk="1" latinLnBrk="0" hangingPunct="1">
        <a:spcBef>
          <a:spcPts val="325"/>
        </a:spcBef>
        <a:buClr>
          <a:schemeClr val="accent3"/>
        </a:buClr>
        <a:buFont typeface="Wingdings 2"/>
        <a:buChar char=""/>
        <a:defRPr kumimoji="0" sz="1500" kern="1200">
          <a:solidFill>
            <a:schemeClr val="tx1"/>
          </a:solidFill>
          <a:latin typeface="+mn-lt"/>
          <a:ea typeface="+mn-ea"/>
          <a:cs typeface="+mn-cs"/>
        </a:defRPr>
      </a:lvl8pPr>
      <a:lvl9pPr marL="2116503" indent="-211650" algn="l" rtl="0" eaLnBrk="1" latinLnBrk="0" hangingPunct="1">
        <a:spcBef>
          <a:spcPts val="325"/>
        </a:spcBef>
        <a:buClr>
          <a:schemeClr val="accent3"/>
        </a:buClr>
        <a:buFont typeface="Wingdings 2"/>
        <a:buChar char=""/>
        <a:defRPr kumimoji="0" sz="15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23300" algn="l" rtl="0" eaLnBrk="1" latinLnBrk="0" hangingPunct="1">
        <a:defRPr kumimoji="0" kern="1200">
          <a:solidFill>
            <a:schemeClr val="tx1"/>
          </a:solidFill>
          <a:latin typeface="+mn-lt"/>
          <a:ea typeface="+mn-ea"/>
          <a:cs typeface="+mn-cs"/>
        </a:defRPr>
      </a:lvl2pPr>
      <a:lvl3pPr marL="846602" algn="l" rtl="0" eaLnBrk="1" latinLnBrk="0" hangingPunct="1">
        <a:defRPr kumimoji="0" kern="1200">
          <a:solidFill>
            <a:schemeClr val="tx1"/>
          </a:solidFill>
          <a:latin typeface="+mn-lt"/>
          <a:ea typeface="+mn-ea"/>
          <a:cs typeface="+mn-cs"/>
        </a:defRPr>
      </a:lvl3pPr>
      <a:lvl4pPr marL="1269901" algn="l" rtl="0" eaLnBrk="1" latinLnBrk="0" hangingPunct="1">
        <a:defRPr kumimoji="0" kern="1200">
          <a:solidFill>
            <a:schemeClr val="tx1"/>
          </a:solidFill>
          <a:latin typeface="+mn-lt"/>
          <a:ea typeface="+mn-ea"/>
          <a:cs typeface="+mn-cs"/>
        </a:defRPr>
      </a:lvl4pPr>
      <a:lvl5pPr marL="1693201" algn="l" rtl="0" eaLnBrk="1" latinLnBrk="0" hangingPunct="1">
        <a:defRPr kumimoji="0" kern="1200">
          <a:solidFill>
            <a:schemeClr val="tx1"/>
          </a:solidFill>
          <a:latin typeface="+mn-lt"/>
          <a:ea typeface="+mn-ea"/>
          <a:cs typeface="+mn-cs"/>
        </a:defRPr>
      </a:lvl5pPr>
      <a:lvl6pPr marL="2116503" algn="l" rtl="0" eaLnBrk="1" latinLnBrk="0" hangingPunct="1">
        <a:defRPr kumimoji="0" kern="1200">
          <a:solidFill>
            <a:schemeClr val="tx1"/>
          </a:solidFill>
          <a:latin typeface="+mn-lt"/>
          <a:ea typeface="+mn-ea"/>
          <a:cs typeface="+mn-cs"/>
        </a:defRPr>
      </a:lvl6pPr>
      <a:lvl7pPr marL="2539803" algn="l" rtl="0" eaLnBrk="1" latinLnBrk="0" hangingPunct="1">
        <a:defRPr kumimoji="0" kern="1200">
          <a:solidFill>
            <a:schemeClr val="tx1"/>
          </a:solidFill>
          <a:latin typeface="+mn-lt"/>
          <a:ea typeface="+mn-ea"/>
          <a:cs typeface="+mn-cs"/>
        </a:defRPr>
      </a:lvl7pPr>
      <a:lvl8pPr marL="2963103" algn="l" rtl="0" eaLnBrk="1" latinLnBrk="0" hangingPunct="1">
        <a:defRPr kumimoji="0" kern="1200">
          <a:solidFill>
            <a:schemeClr val="tx1"/>
          </a:solidFill>
          <a:latin typeface="+mn-lt"/>
          <a:ea typeface="+mn-ea"/>
          <a:cs typeface="+mn-cs"/>
        </a:defRPr>
      </a:lvl8pPr>
      <a:lvl9pPr marL="3386403"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dirty="0"/>
              <a:t>Médicaments à haut risque et </a:t>
            </a:r>
            <a:r>
              <a:rPr lang="fr-CH" dirty="0"/>
              <a:t>solutions parentérales: </a:t>
            </a:r>
            <a:r>
              <a:rPr dirty="0"/>
              <a:t>points </a:t>
            </a:r>
            <a:r>
              <a:rPr dirty="0" err="1"/>
              <a:t>problématiques</a:t>
            </a:r>
            <a:r>
              <a:rPr dirty="0"/>
              <a:t> </a:t>
            </a:r>
            <a:r>
              <a:rPr dirty="0" err="1"/>
              <a:t>dans</a:t>
            </a:r>
            <a:r>
              <a:rPr dirty="0"/>
              <a:t> le </a:t>
            </a:r>
            <a:r>
              <a:rPr lang="fr-CH" dirty="0"/>
              <a:t>circuit du médicament</a:t>
            </a:r>
            <a:endParaRPr lang="fr-FR" dirty="0"/>
          </a:p>
        </p:txBody>
      </p:sp>
      <p:sp>
        <p:nvSpPr>
          <p:cNvPr id="3" name="Untertitel 2"/>
          <p:cNvSpPr>
            <a:spLocks noGrp="1"/>
          </p:cNvSpPr>
          <p:nvPr>
            <p:ph type="subTitle" idx="1"/>
          </p:nvPr>
        </p:nvSpPr>
        <p:spPr/>
        <p:txBody>
          <a:bodyPr>
            <a:normAutofit fontScale="70000" lnSpcReduction="20000"/>
          </a:bodyPr>
          <a:lstStyle/>
          <a:p>
            <a:r>
              <a:rPr dirty="0"/>
              <a:t>Formation dans le cadre du travail de Master intitulé «Utilisation des solutions parentérales dans les hôpitaux suisses» </a:t>
            </a:r>
          </a:p>
          <a:p>
            <a:r>
              <a:rPr dirty="0"/>
              <a:t>Patricia Weber, Bsc Pharmacie</a:t>
            </a:r>
          </a:p>
          <a:p>
            <a:r>
              <a:rPr lang="de-CH" sz="2100" dirty="0"/>
              <a:t>Supervision: Dr phil. II Carla Meyer-Massetti, pharmacienne d’hôpital FPH</a:t>
            </a:r>
          </a:p>
          <a:p>
            <a:r>
              <a:rPr lang="de-CH" sz="2100" dirty="0"/>
              <a:t>Juin 2016</a:t>
            </a:r>
          </a:p>
          <a:p>
            <a:endParaRPr lang="fr-FR" sz="1700" dirty="0"/>
          </a:p>
        </p:txBody>
      </p:sp>
    </p:spTree>
    <p:extLst>
      <p:ext uri="{BB962C8B-B14F-4D97-AF65-F5344CB8AC3E}">
        <p14:creationId xmlns:p14="http://schemas.microsoft.com/office/powerpoint/2010/main" val="632608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dirty="0"/>
              <a:t>Qu</a:t>
            </a:r>
            <a:r>
              <a:rPr lang="fr-CH" dirty="0"/>
              <a:t>‘est-ce qu’une erreur </a:t>
            </a:r>
            <a:r>
              <a:rPr dirty="0"/>
              <a:t>de médication?</a:t>
            </a:r>
          </a:p>
          <a:p>
            <a:r>
              <a:rPr dirty="0"/>
              <a:t>Projet «</a:t>
            </a:r>
            <a:r>
              <a:rPr i="1" dirty="0"/>
              <a:t>Parenteralia Self Assessment Tool</a:t>
            </a:r>
            <a:r>
              <a:rPr dirty="0"/>
              <a:t>» (PSAT) de la GSASA</a:t>
            </a:r>
          </a:p>
          <a:p>
            <a:r>
              <a:rPr dirty="0"/>
              <a:t>Problèmes («</a:t>
            </a:r>
            <a:r>
              <a:rPr i="1" dirty="0"/>
              <a:t>hotspots</a:t>
            </a:r>
            <a:r>
              <a:rPr dirty="0"/>
              <a:t>») dans </a:t>
            </a:r>
            <a:r>
              <a:rPr dirty="0" err="1"/>
              <a:t>l’utilisation</a:t>
            </a:r>
            <a:r>
              <a:rPr dirty="0"/>
              <a:t> d</a:t>
            </a:r>
            <a:r>
              <a:rPr lang="fr-CH" dirty="0"/>
              <a:t>es médicaments parentéraux</a:t>
            </a:r>
            <a:endParaRPr lang="fr-FR" dirty="0"/>
          </a:p>
          <a:p>
            <a:r>
              <a:rPr dirty="0"/>
              <a:t>Que faire pour y remédier?</a:t>
            </a:r>
          </a:p>
          <a:p>
            <a:r>
              <a:rPr dirty="0" err="1"/>
              <a:t>Médicaments</a:t>
            </a:r>
            <a:r>
              <a:rPr dirty="0"/>
              <a:t> </a:t>
            </a:r>
            <a:r>
              <a:rPr lang="fr-CH" dirty="0"/>
              <a:t> à usage parentéral </a:t>
            </a:r>
            <a:r>
              <a:rPr dirty="0"/>
              <a:t>à haut risque</a:t>
            </a:r>
          </a:p>
          <a:p>
            <a:pPr lvl="1"/>
            <a:r>
              <a:rPr dirty="0"/>
              <a:t>Liste des «médicaments à </a:t>
            </a:r>
            <a:r>
              <a:rPr lang="fr-CH" dirty="0"/>
              <a:t>usage parentéral à </a:t>
            </a:r>
            <a:r>
              <a:rPr dirty="0"/>
              <a:t>haut risque»</a:t>
            </a:r>
          </a:p>
          <a:p>
            <a:pPr lvl="1"/>
            <a:r>
              <a:rPr dirty="0"/>
              <a:t>Matrice pour l’évaluation des risques </a:t>
            </a:r>
          </a:p>
          <a:p>
            <a:r>
              <a:rPr dirty="0"/>
              <a:t>Conclusion</a:t>
            </a:r>
          </a:p>
          <a:p>
            <a:endParaRPr lang="fr-FR" dirty="0"/>
          </a:p>
          <a:p>
            <a:endParaRPr lang="fr-FR" dirty="0"/>
          </a:p>
        </p:txBody>
      </p:sp>
      <p:sp>
        <p:nvSpPr>
          <p:cNvPr id="2" name="Titel 1"/>
          <p:cNvSpPr>
            <a:spLocks noGrp="1"/>
          </p:cNvSpPr>
          <p:nvPr>
            <p:ph type="title"/>
          </p:nvPr>
        </p:nvSpPr>
        <p:spPr/>
        <p:txBody>
          <a:bodyPr/>
          <a:lstStyle/>
          <a:p>
            <a:r>
              <a:rPr dirty="0"/>
              <a:t>Sommaire</a:t>
            </a:r>
          </a:p>
        </p:txBody>
      </p:sp>
    </p:spTree>
    <p:extLst>
      <p:ext uri="{BB962C8B-B14F-4D97-AF65-F5344CB8AC3E}">
        <p14:creationId xmlns:p14="http://schemas.microsoft.com/office/powerpoint/2010/main" val="824710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dirty="0"/>
              <a:t>1 médicament </a:t>
            </a:r>
            <a:r>
              <a:rPr lang="de-CH" dirty="0">
                <a:sym typeface="Wingdings" panose="05000000000000000000" pitchFamily="2" charset="2"/>
              </a:rPr>
              <a:t></a:t>
            </a:r>
            <a:br/>
            <a:r>
              <a:rPr dirty="0"/>
              <a:t>de nombreux problèmes potentiels</a:t>
            </a:r>
          </a:p>
        </p:txBody>
      </p:sp>
      <p:sp>
        <p:nvSpPr>
          <p:cNvPr id="3" name="Textplatzhalter 2"/>
          <p:cNvSpPr>
            <a:spLocks noGrp="1"/>
          </p:cNvSpPr>
          <p:nvPr>
            <p:ph type="body" idx="1"/>
          </p:nvPr>
        </p:nvSpPr>
        <p:spPr/>
        <p:txBody>
          <a:bodyPr/>
          <a:lstStyle/>
          <a:p>
            <a:r>
              <a:rPr i="1" dirty="0"/>
              <a:t>Drug related problem</a:t>
            </a:r>
            <a:r>
              <a:rPr dirty="0"/>
              <a:t> (DRP)</a:t>
            </a:r>
          </a:p>
          <a:p>
            <a:pPr lvl="1"/>
            <a:r>
              <a:rPr dirty="0"/>
              <a:t>Effet indésirable (EI)</a:t>
            </a:r>
          </a:p>
          <a:p>
            <a:pPr lvl="1"/>
            <a:r>
              <a:rPr lang="de-CH" b="1" dirty="0"/>
              <a:t>Erreurs de médication</a:t>
            </a:r>
          </a:p>
          <a:p>
            <a:endParaRPr lang="fr-FR" dirty="0"/>
          </a:p>
        </p:txBody>
      </p:sp>
    </p:spTree>
    <p:extLst>
      <p:ext uri="{BB962C8B-B14F-4D97-AF65-F5344CB8AC3E}">
        <p14:creationId xmlns:p14="http://schemas.microsoft.com/office/powerpoint/2010/main" val="139265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dirty="0"/>
              <a:t>«</a:t>
            </a:r>
            <a:r>
              <a:rPr i="1" dirty="0"/>
              <a:t>A drug related problem is an event or circumstance involving drug therapy that actually or potentially interferes with desired health outcomes</a:t>
            </a:r>
            <a:r>
              <a:rPr dirty="0"/>
              <a:t>» - </a:t>
            </a:r>
            <a:r>
              <a:rPr lang="de-CH" sz="1700" dirty="0"/>
              <a:t>Pharmaceutical Care Network Europe (PCNE)</a:t>
            </a:r>
          </a:p>
          <a:p>
            <a:pPr marL="0" indent="0">
              <a:buNone/>
            </a:pPr>
            <a:endParaRPr lang="fr-FR" sz="1900" dirty="0"/>
          </a:p>
          <a:p>
            <a:r>
              <a:rPr dirty="0"/>
              <a:t>«</a:t>
            </a:r>
            <a:r>
              <a:rPr dirty="0" err="1"/>
              <a:t>Événement</a:t>
            </a:r>
            <a:r>
              <a:rPr dirty="0"/>
              <a:t> </a:t>
            </a:r>
            <a:r>
              <a:rPr lang="fr-CH" dirty="0"/>
              <a:t>nuisible</a:t>
            </a:r>
            <a:r>
              <a:rPr dirty="0"/>
              <a:t> dont la survenue repose sur un lien purement temporel avec l’action d’un médicament. Les DRP comprennent les </a:t>
            </a:r>
            <a:r>
              <a:rPr b="1" dirty="0"/>
              <a:t>effets indésirables des médicaments</a:t>
            </a:r>
            <a:r>
              <a:rPr dirty="0"/>
              <a:t>, mais aussi les </a:t>
            </a:r>
            <a:r>
              <a:rPr b="1" dirty="0"/>
              <a:t>erreurs de médication</a:t>
            </a:r>
            <a:r>
              <a:rPr dirty="0"/>
              <a:t>.» - </a:t>
            </a:r>
            <a:r>
              <a:rPr lang="de-CH" sz="1700" dirty="0"/>
              <a:t>Meyer-Massetti C. Conen D. Erfassung, Häufigkeit, Ursachen und Prävention von Medikationsfehlern – eine kritische Analyse. Therapeutische Umschau. 2012:69: 347-352</a:t>
            </a:r>
          </a:p>
        </p:txBody>
      </p:sp>
      <p:sp>
        <p:nvSpPr>
          <p:cNvPr id="2" name="Titel 1"/>
          <p:cNvSpPr>
            <a:spLocks noGrp="1"/>
          </p:cNvSpPr>
          <p:nvPr>
            <p:ph type="title"/>
          </p:nvPr>
        </p:nvSpPr>
        <p:spPr/>
        <p:txBody>
          <a:bodyPr/>
          <a:lstStyle/>
          <a:p>
            <a:r>
              <a:rPr i="1" dirty="0"/>
              <a:t>Drug related problem</a:t>
            </a:r>
            <a:r>
              <a:rPr dirty="0"/>
              <a:t> (DRP)</a:t>
            </a:r>
          </a:p>
        </p:txBody>
      </p:sp>
    </p:spTree>
    <p:extLst>
      <p:ext uri="{BB962C8B-B14F-4D97-AF65-F5344CB8AC3E}">
        <p14:creationId xmlns:p14="http://schemas.microsoft.com/office/powerpoint/2010/main" val="2614672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dirty="0"/>
              <a:t>En anglais: </a:t>
            </a:r>
            <a:r>
              <a:rPr i="1" dirty="0"/>
              <a:t>Adverse Drug Reaction</a:t>
            </a:r>
            <a:r>
              <a:rPr dirty="0"/>
              <a:t> (ADR)</a:t>
            </a:r>
          </a:p>
          <a:p>
            <a:r>
              <a:rPr dirty="0"/>
              <a:t>«Tout effet nocif pour la santé et non intentionnel d’un médicament qui apparaît à des posologies habituelles pour un usage à visée prophylactique, diagnostique ou thérapeutique chez l’être humain.» </a:t>
            </a:r>
            <a:r>
              <a:rPr lang="de-CH" sz="1900" dirty="0"/>
              <a:t> -  Meyer-Massetti C. Conen D. Erfassung, Häufigkeit, Ursachen und Prävention von Medikationsfehlern – eine kritische Analyse. Therapeutische Umschau. 2012:69: 347-352</a:t>
            </a:r>
          </a:p>
          <a:p>
            <a:endParaRPr lang="fr-FR" sz="1900" dirty="0"/>
          </a:p>
          <a:p>
            <a:r>
              <a:rPr dirty="0"/>
              <a:t>Les EI sont en principe inévitables.</a:t>
            </a:r>
          </a:p>
          <a:p>
            <a:endParaRPr lang="fr-FR" dirty="0"/>
          </a:p>
        </p:txBody>
      </p:sp>
      <p:sp>
        <p:nvSpPr>
          <p:cNvPr id="2" name="Titel 1"/>
          <p:cNvSpPr>
            <a:spLocks noGrp="1"/>
          </p:cNvSpPr>
          <p:nvPr>
            <p:ph type="title"/>
          </p:nvPr>
        </p:nvSpPr>
        <p:spPr/>
        <p:txBody>
          <a:bodyPr>
            <a:normAutofit/>
          </a:bodyPr>
          <a:lstStyle/>
          <a:p>
            <a:r>
              <a:rPr dirty="0"/>
              <a:t>Effet indésirable (EI)</a:t>
            </a:r>
            <a:r>
              <a:rPr lang="en-US" dirty="0"/>
              <a:t>	</a:t>
            </a:r>
          </a:p>
        </p:txBody>
      </p:sp>
    </p:spTree>
    <p:extLst>
      <p:ext uri="{BB962C8B-B14F-4D97-AF65-F5344CB8AC3E}">
        <p14:creationId xmlns:p14="http://schemas.microsoft.com/office/powerpoint/2010/main" val="987321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dirty="0"/>
              <a:t>En anglais: </a:t>
            </a:r>
            <a:r>
              <a:rPr i="1" dirty="0"/>
              <a:t>medication error</a:t>
            </a:r>
            <a:endParaRPr lang="fr-FR" dirty="0"/>
          </a:p>
          <a:p>
            <a:r>
              <a:rPr dirty="0"/>
              <a:t>«Tout emploi d’un médicament non conforme à l’usage prévu constitue une erreur de médication. Les erreurs de médication sont donc en principe évitables.» - </a:t>
            </a:r>
            <a:r>
              <a:rPr lang="de-CH" sz="1700" dirty="0"/>
              <a:t>Meyer-Massetti C. Conen D. Erfassung, Häufigkeit, Ursachen und Prävention von Medikationsfehlern – eine kritische Analyse. Therapeutische Umschau. 2012:69: 347-352</a:t>
            </a:r>
          </a:p>
          <a:p>
            <a:r>
              <a:rPr dirty="0"/>
              <a:t>Dans la pratique, des erreurs de médication sont possibles à toutes les étapes du </a:t>
            </a:r>
            <a:r>
              <a:rPr lang="fr-CH" dirty="0"/>
              <a:t>circuit du médicament</a:t>
            </a:r>
            <a:r>
              <a:rPr dirty="0"/>
              <a:t> et se divisent en deux catégories:</a:t>
            </a:r>
          </a:p>
          <a:p>
            <a:pPr lvl="1"/>
            <a:r>
              <a:rPr lang="fr-CH" dirty="0"/>
              <a:t>Les incidents avérés</a:t>
            </a:r>
            <a:endParaRPr dirty="0"/>
          </a:p>
          <a:p>
            <a:pPr lvl="1"/>
            <a:r>
              <a:rPr dirty="0"/>
              <a:t>les </a:t>
            </a:r>
            <a:r>
              <a:rPr lang="fr-CH" dirty="0"/>
              <a:t>presqu’incidents (</a:t>
            </a:r>
            <a:r>
              <a:rPr i="1" dirty="0"/>
              <a:t>near-miss</a:t>
            </a:r>
            <a:r>
              <a:rPr dirty="0"/>
              <a:t>): </a:t>
            </a:r>
            <a:r>
              <a:rPr lang="fr-CH" dirty="0"/>
              <a:t>incident qui aurait pu survenir, risque potentiel d’erreur, erreur «rattrapée»</a:t>
            </a:r>
            <a:endParaRPr dirty="0"/>
          </a:p>
        </p:txBody>
      </p:sp>
      <p:sp>
        <p:nvSpPr>
          <p:cNvPr id="2" name="Titel 1"/>
          <p:cNvSpPr>
            <a:spLocks noGrp="1"/>
          </p:cNvSpPr>
          <p:nvPr>
            <p:ph type="title"/>
          </p:nvPr>
        </p:nvSpPr>
        <p:spPr/>
        <p:txBody>
          <a:bodyPr/>
          <a:lstStyle/>
          <a:p>
            <a:r>
              <a:rPr dirty="0"/>
              <a:t>Erreurs de médication</a:t>
            </a:r>
            <a:r>
              <a:rPr lang="en-US" dirty="0"/>
              <a:t>	</a:t>
            </a:r>
          </a:p>
        </p:txBody>
      </p:sp>
    </p:spTree>
    <p:extLst>
      <p:ext uri="{BB962C8B-B14F-4D97-AF65-F5344CB8AC3E}">
        <p14:creationId xmlns:p14="http://schemas.microsoft.com/office/powerpoint/2010/main" val="422045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85000" lnSpcReduction="20000"/>
          </a:bodyPr>
          <a:lstStyle/>
          <a:p>
            <a:r>
              <a:rPr lang="de-CH" sz="2800" dirty="0"/>
              <a:t>Nous estimons que le nombre de décès suite à une erreur est de 700 à 1700 par an.</a:t>
            </a:r>
          </a:p>
          <a:p>
            <a:pPr marL="361950" indent="-276225"/>
            <a:r>
              <a:rPr lang="de-CH" sz="2800" dirty="0"/>
              <a:t>L’estimation des décès dus à des erreurs correspond </a:t>
            </a:r>
          </a:p>
          <a:p>
            <a:pPr marL="361950" indent="-276225">
              <a:buNone/>
            </a:pPr>
            <a:r>
              <a:rPr lang="de-CH" sz="2800" dirty="0"/>
              <a:t>   au nombre de victimes que provoquerait la chute de deux à </a:t>
            </a:r>
            <a:r>
              <a:rPr lang="de-CH" sz="2800" dirty="0" err="1"/>
              <a:t>quatre</a:t>
            </a:r>
            <a:r>
              <a:rPr lang="de-CH" sz="2800" dirty="0"/>
              <a:t> </a:t>
            </a:r>
            <a:r>
              <a:rPr lang="de-CH" sz="2800" dirty="0" err="1"/>
              <a:t>grands</a:t>
            </a:r>
            <a:r>
              <a:rPr lang="de-CH" sz="2800" dirty="0"/>
              <a:t> </a:t>
            </a:r>
            <a:r>
              <a:rPr lang="de-CH" sz="2800" dirty="0" err="1"/>
              <a:t>avions</a:t>
            </a:r>
            <a:r>
              <a:rPr lang="de-CH" sz="2800" dirty="0"/>
              <a:t> par an.</a:t>
            </a:r>
          </a:p>
          <a:p>
            <a:endParaRPr lang="fr-FR" sz="2800" dirty="0"/>
          </a:p>
          <a:p>
            <a:r>
              <a:rPr lang="de-CH" sz="2800" dirty="0"/>
              <a:t>Des incidents évitables surviennent au cours de 2 à 8% des hospitalisations.</a:t>
            </a:r>
          </a:p>
          <a:p>
            <a:r>
              <a:rPr lang="de-CH" sz="2800" dirty="0"/>
              <a:t>Ces incidents évitables entraînent des frais énormes, qui s’élèvent à plusieurs millions.</a:t>
            </a:r>
          </a:p>
          <a:p>
            <a:endParaRPr lang="fr-FR" dirty="0"/>
          </a:p>
          <a:p>
            <a:endParaRPr lang="fr-FR" dirty="0"/>
          </a:p>
          <a:p>
            <a:pPr marL="0" indent="0">
              <a:buNone/>
            </a:pPr>
            <a:r>
              <a:rPr lang="de-CH" sz="1900" dirty="0"/>
              <a:t>Source – Fondation Sécurité des Patients Suisse (http://www.patientensicherheit.ch/fr/th-mes/S-curit--des-patients.html, dernière consultation le 01.05.16)</a:t>
            </a:r>
          </a:p>
          <a:p>
            <a:pPr marL="0" indent="0">
              <a:buNone/>
            </a:pPr>
            <a:endParaRPr lang="fr-FR" sz="1900" dirty="0"/>
          </a:p>
          <a:p>
            <a:endParaRPr lang="fr-FR" dirty="0"/>
          </a:p>
        </p:txBody>
      </p:sp>
      <p:sp>
        <p:nvSpPr>
          <p:cNvPr id="2" name="Titel 1"/>
          <p:cNvSpPr>
            <a:spLocks noGrp="1"/>
          </p:cNvSpPr>
          <p:nvPr>
            <p:ph type="title"/>
          </p:nvPr>
        </p:nvSpPr>
        <p:spPr/>
        <p:txBody>
          <a:bodyPr/>
          <a:lstStyle/>
          <a:p>
            <a:r>
              <a:rPr dirty="0"/>
              <a:t>Situation en Suisse</a:t>
            </a:r>
          </a:p>
        </p:txBody>
      </p:sp>
    </p:spTree>
    <p:extLst>
      <p:ext uri="{BB962C8B-B14F-4D97-AF65-F5344CB8AC3E}">
        <p14:creationId xmlns:p14="http://schemas.microsoft.com/office/powerpoint/2010/main" val="1846370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49180" y="1121038"/>
            <a:ext cx="9198882" cy="1934633"/>
          </a:xfrm>
        </p:spPr>
        <p:txBody>
          <a:bodyPr>
            <a:normAutofit/>
          </a:bodyPr>
          <a:lstStyle/>
          <a:p>
            <a:r>
              <a:rPr lang="de-CH" sz="3600" dirty="0"/>
              <a:t>«</a:t>
            </a:r>
            <a:r>
              <a:rPr lang="de-CH" sz="3600" i="1" dirty="0"/>
              <a:t>Parenteralia</a:t>
            </a:r>
            <a:r>
              <a:rPr i="1" dirty="0"/>
              <a:t> </a:t>
            </a:r>
            <a:r>
              <a:rPr lang="de-CH" sz="3600" i="1" dirty="0"/>
              <a:t>Self Assessment Tool</a:t>
            </a:r>
            <a:r>
              <a:rPr lang="de-CH" sz="3600" dirty="0"/>
              <a:t>»</a:t>
            </a:r>
          </a:p>
        </p:txBody>
      </p:sp>
      <p:sp>
        <p:nvSpPr>
          <p:cNvPr id="3" name="Textplatzhalter 2"/>
          <p:cNvSpPr>
            <a:spLocks noGrp="1"/>
          </p:cNvSpPr>
          <p:nvPr>
            <p:ph type="body" idx="1"/>
          </p:nvPr>
        </p:nvSpPr>
        <p:spPr/>
        <p:txBody>
          <a:bodyPr/>
          <a:lstStyle/>
          <a:p>
            <a:r>
              <a:rPr dirty="0"/>
              <a:t>Projet de la GSASA</a:t>
            </a:r>
          </a:p>
        </p:txBody>
      </p:sp>
    </p:spTree>
    <p:extLst>
      <p:ext uri="{BB962C8B-B14F-4D97-AF65-F5344CB8AC3E}">
        <p14:creationId xmlns:p14="http://schemas.microsoft.com/office/powerpoint/2010/main" val="4080240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p:txBody>
          <a:bodyPr>
            <a:normAutofit fontScale="77500" lnSpcReduction="20000"/>
          </a:bodyPr>
          <a:lstStyle/>
          <a:p>
            <a:pPr lvl="0"/>
            <a:r>
              <a:rPr dirty="0"/>
              <a:t>Promouvoir la qualité et la sécurité dans tous les champs d’activité de ses membres</a:t>
            </a:r>
          </a:p>
          <a:p>
            <a:pPr lvl="0"/>
            <a:r>
              <a:rPr dirty="0"/>
              <a:t>Promouvoir un approvisionnement en produits thérapeutiques de qualité aux institutions assistées par ses membres sur le plan pharmaceutique </a:t>
            </a:r>
          </a:p>
          <a:p>
            <a:pPr lvl="0"/>
            <a:r>
              <a:rPr dirty="0"/>
              <a:t>Promouvoir la transmission des connaissances professionnelles</a:t>
            </a:r>
          </a:p>
          <a:p>
            <a:pPr lvl="0"/>
            <a:r>
              <a:rPr dirty="0"/>
              <a:t>Promouvoir la collaboration professionnelle entre ses membres et avec des tiers</a:t>
            </a:r>
          </a:p>
          <a:p>
            <a:pPr lvl="0"/>
            <a:r>
              <a:rPr dirty="0"/>
              <a:t>Promouvoir la recherche dans la pharmacie d’hôpital et la pharmacie de l’administration</a:t>
            </a:r>
          </a:p>
          <a:p>
            <a:pPr lvl="0"/>
            <a:r>
              <a:rPr dirty="0"/>
              <a:t>Encourager les échanges scientifiques et interdisciplinaires avec les représentants de domaines identiques ou proches, en Suisse et à l’étranger</a:t>
            </a:r>
          </a:p>
          <a:p>
            <a:pPr lvl="0"/>
            <a:r>
              <a:rPr dirty="0"/>
              <a:t>Assurer la formation continue et la spécialisation en pharmacie d’hôpital et en pharmacie de l’administration</a:t>
            </a:r>
          </a:p>
          <a:p>
            <a:r>
              <a:rPr dirty="0"/>
              <a:t>Représenter et défendre les intérêts scientifiques et professionnels des pharmaciens de l’administration et des hôpitaux auprès de toutes les institutions essentielles, des autorités, des cercles professionnels, ainsi qu’auprès de la population </a:t>
            </a:r>
          </a:p>
        </p:txBody>
      </p:sp>
      <p:sp>
        <p:nvSpPr>
          <p:cNvPr id="4" name="Titel 3"/>
          <p:cNvSpPr>
            <a:spLocks noGrp="1"/>
          </p:cNvSpPr>
          <p:nvPr>
            <p:ph type="title"/>
          </p:nvPr>
        </p:nvSpPr>
        <p:spPr/>
        <p:txBody>
          <a:bodyPr>
            <a:normAutofit fontScale="90000"/>
          </a:bodyPr>
          <a:lstStyle/>
          <a:p>
            <a:r>
              <a:rPr dirty="0"/>
              <a:t>Association suisse des pharmaciens de l’administration et des hôpitaux (GSASA)</a:t>
            </a:r>
          </a:p>
        </p:txBody>
      </p:sp>
    </p:spTree>
    <p:extLst>
      <p:ext uri="{BB962C8B-B14F-4D97-AF65-F5344CB8AC3E}">
        <p14:creationId xmlns:p14="http://schemas.microsoft.com/office/powerpoint/2010/main" val="1132099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04012" y="1732853"/>
            <a:ext cx="8957429" cy="4753131"/>
          </a:xfrm>
        </p:spPr>
        <p:txBody>
          <a:bodyPr>
            <a:normAutofit fontScale="62500" lnSpcReduction="20000"/>
          </a:bodyPr>
          <a:lstStyle/>
          <a:p>
            <a:r>
              <a:rPr dirty="0"/>
              <a:t>Projet du groupe de travail Qualité et Sécurité du GSASA sous la direction du Dr Peter Wiedemeier, pharmacien-chef à l’hôpital cantonal de Baden</a:t>
            </a:r>
          </a:p>
          <a:p>
            <a:r>
              <a:rPr dirty="0"/>
              <a:t>Questionnaire sur les 8 </a:t>
            </a:r>
            <a:r>
              <a:rPr lang="fr-CH" dirty="0"/>
              <a:t>étapes </a:t>
            </a:r>
            <a:r>
              <a:rPr dirty="0"/>
              <a:t>du processus médicamenteux, avec 53 critères au total </a:t>
            </a:r>
            <a:br>
              <a:rPr dirty="0"/>
            </a:br>
            <a:r>
              <a:rPr lang="de-CH" dirty="0">
                <a:solidFill>
                  <a:schemeClr val="accent6"/>
                </a:solidFill>
                <a:sym typeface="Wingdings" panose="05000000000000000000" pitchFamily="2" charset="2"/>
              </a:rPr>
              <a:t>Objectif de l’outil: </a:t>
            </a:r>
            <a:br>
              <a:rPr dirty="0"/>
            </a:br>
            <a:r>
              <a:rPr lang="de-CH" dirty="0">
                <a:solidFill>
                  <a:schemeClr val="accent6"/>
                </a:solidFill>
                <a:sym typeface="Wingdings" panose="05000000000000000000" pitchFamily="2" charset="2"/>
              </a:rPr>
              <a:t>   identifier les points problématiques (score égal ou inférieur à 2) dans les </a:t>
            </a:r>
            <a:r>
              <a:rPr lang="de-CH" dirty="0" err="1">
                <a:solidFill>
                  <a:schemeClr val="accent6"/>
                </a:solidFill>
                <a:sym typeface="Wingdings" panose="05000000000000000000" pitchFamily="2" charset="2"/>
              </a:rPr>
              <a:t>processus</a:t>
            </a:r>
            <a:r>
              <a:rPr lang="de-CH" dirty="0">
                <a:solidFill>
                  <a:schemeClr val="accent6"/>
                </a:solidFill>
                <a:sym typeface="Wingdings" panose="05000000000000000000" pitchFamily="2" charset="2"/>
              </a:rPr>
              <a:t>   </a:t>
            </a:r>
            <a:r>
              <a:rPr lang="de-CH" dirty="0" err="1">
                <a:solidFill>
                  <a:schemeClr val="accent6"/>
                </a:solidFill>
                <a:sym typeface="Wingdings" panose="05000000000000000000" pitchFamily="2" charset="2"/>
              </a:rPr>
              <a:t>lors</a:t>
            </a:r>
            <a:r>
              <a:rPr lang="de-CH" dirty="0">
                <a:solidFill>
                  <a:schemeClr val="accent6"/>
                </a:solidFill>
                <a:sym typeface="Wingdings" panose="05000000000000000000" pitchFamily="2" charset="2"/>
              </a:rPr>
              <a:t> de l’utilisation de solutions </a:t>
            </a:r>
            <a:r>
              <a:rPr lang="de-CH" dirty="0" err="1">
                <a:solidFill>
                  <a:schemeClr val="accent6"/>
                </a:solidFill>
                <a:sym typeface="Wingdings" panose="05000000000000000000" pitchFamily="2" charset="2"/>
              </a:rPr>
              <a:t>parentérales</a:t>
            </a:r>
            <a:r>
              <a:rPr dirty="0"/>
              <a:t> </a:t>
            </a:r>
            <a:r>
              <a:rPr lang="fr-CH" dirty="0"/>
              <a:t>(</a:t>
            </a:r>
            <a:r>
              <a:rPr lang="fr-CH" dirty="0" err="1"/>
              <a:t>hotspots</a:t>
            </a:r>
            <a:r>
              <a:rPr lang="fr-CH" dirty="0"/>
              <a:t>)</a:t>
            </a:r>
            <a:endParaRPr dirty="0"/>
          </a:p>
          <a:p>
            <a:r>
              <a:rPr dirty="0"/>
              <a:t>Pour créer cet outil, des directives nationales et internationales ont été consultées.</a:t>
            </a:r>
          </a:p>
          <a:p>
            <a:r>
              <a:rPr dirty="0"/>
              <a:t>Pour chaque critère, un score compris entre 1 et 4 </a:t>
            </a:r>
            <a:r>
              <a:rPr lang="fr-CH" dirty="0"/>
              <a:t>a été </a:t>
            </a:r>
            <a:r>
              <a:rPr dirty="0" err="1"/>
              <a:t>attribué</a:t>
            </a:r>
            <a:r>
              <a:rPr dirty="0"/>
              <a:t>.</a:t>
            </a:r>
          </a:p>
          <a:p>
            <a:pPr lvl="1"/>
            <a:r>
              <a:rPr dirty="0"/>
              <a:t>Score 1: aucune activité dans ce </a:t>
            </a:r>
            <a:r>
              <a:rPr dirty="0" err="1"/>
              <a:t>domaine</a:t>
            </a:r>
            <a:r>
              <a:rPr dirty="0"/>
              <a:t> </a:t>
            </a:r>
            <a:r>
              <a:rPr lang="fr-CH" dirty="0"/>
              <a:t>à ce jour</a:t>
            </a:r>
            <a:r>
              <a:rPr dirty="0"/>
              <a:t>.</a:t>
            </a:r>
          </a:p>
          <a:p>
            <a:pPr lvl="1"/>
            <a:r>
              <a:rPr dirty="0"/>
              <a:t>Score 2: des activités dans ce domaine ont été discutées et évaluées, mais n’ont pas été mises en </a:t>
            </a:r>
            <a:r>
              <a:rPr dirty="0" err="1"/>
              <a:t>œuvre</a:t>
            </a:r>
            <a:r>
              <a:rPr dirty="0"/>
              <a:t> </a:t>
            </a:r>
            <a:r>
              <a:rPr lang="fr-CH" dirty="0"/>
              <a:t>à ce jour</a:t>
            </a:r>
            <a:r>
              <a:rPr dirty="0"/>
              <a:t>.</a:t>
            </a:r>
          </a:p>
          <a:p>
            <a:pPr lvl="1"/>
            <a:r>
              <a:rPr dirty="0"/>
              <a:t>Score 3: des activités dans ce domaine ont été partiellement mises en œuvre ou mises </a:t>
            </a:r>
            <a:r>
              <a:rPr dirty="0" err="1"/>
              <a:t>en</a:t>
            </a:r>
            <a:r>
              <a:rPr dirty="0"/>
              <a:t> </a:t>
            </a:r>
            <a:r>
              <a:rPr dirty="0" err="1"/>
              <a:t>œuvre</a:t>
            </a:r>
            <a:r>
              <a:rPr dirty="0"/>
              <a:t>.</a:t>
            </a:r>
          </a:p>
          <a:p>
            <a:pPr lvl="1"/>
            <a:r>
              <a:rPr dirty="0"/>
              <a:t>Score 4: ce critère est complètement mis en pratique.</a:t>
            </a:r>
          </a:p>
          <a:p>
            <a:pPr lvl="1"/>
            <a:endParaRPr lang="fr-FR" dirty="0"/>
          </a:p>
          <a:p>
            <a:r>
              <a:rPr dirty="0"/>
              <a:t>Équipe interdisciplinaire pour l’évaluation du questionnaire / l’attribution des scores: </a:t>
            </a:r>
            <a:br>
              <a:rPr dirty="0"/>
            </a:br>
            <a:r>
              <a:rPr dirty="0"/>
              <a:t>1 représentant de l’équipe de gestion de la qualité</a:t>
            </a:r>
            <a:br>
              <a:rPr dirty="0"/>
            </a:br>
            <a:r>
              <a:rPr dirty="0"/>
              <a:t>1 représentant de la </a:t>
            </a:r>
            <a:r>
              <a:rPr dirty="0" err="1"/>
              <a:t>pharmacie</a:t>
            </a:r>
            <a:r>
              <a:rPr dirty="0"/>
              <a:t> </a:t>
            </a:r>
            <a:r>
              <a:rPr dirty="0" err="1"/>
              <a:t>hospitalière</a:t>
            </a:r>
            <a:r>
              <a:rPr lang="de-CH" dirty="0"/>
              <a:t>                                                                   </a:t>
            </a:r>
            <a:r>
              <a:rPr dirty="0"/>
              <a:t> 1 </a:t>
            </a:r>
            <a:r>
              <a:rPr dirty="0" err="1"/>
              <a:t>médecin</a:t>
            </a:r>
            <a:r>
              <a:rPr dirty="0"/>
              <a:t> et</a:t>
            </a:r>
            <a:r>
              <a:rPr lang="de-CH" dirty="0"/>
              <a:t> </a:t>
            </a:r>
            <a:br>
              <a:rPr dirty="0"/>
            </a:br>
            <a:r>
              <a:rPr dirty="0"/>
              <a:t>3 infirmiers diplômés</a:t>
            </a:r>
            <a:br>
              <a:rPr dirty="0"/>
            </a:br>
            <a:r>
              <a:rPr dirty="0"/>
              <a:t>étudient le questionnaire d’abord individuellement, </a:t>
            </a:r>
            <a:r>
              <a:rPr dirty="0" err="1"/>
              <a:t>puis</a:t>
            </a:r>
            <a:r>
              <a:rPr dirty="0"/>
              <a:t> </a:t>
            </a:r>
            <a:r>
              <a:rPr lang="fr-CH" dirty="0"/>
              <a:t>en groupe</a:t>
            </a:r>
            <a:r>
              <a:rPr dirty="0"/>
              <a:t>.</a:t>
            </a:r>
          </a:p>
          <a:p>
            <a:endParaRPr lang="fr-FR" dirty="0"/>
          </a:p>
        </p:txBody>
      </p:sp>
      <p:sp>
        <p:nvSpPr>
          <p:cNvPr id="2" name="Titel 1"/>
          <p:cNvSpPr>
            <a:spLocks noGrp="1"/>
          </p:cNvSpPr>
          <p:nvPr>
            <p:ph type="title"/>
          </p:nvPr>
        </p:nvSpPr>
        <p:spPr/>
        <p:txBody>
          <a:bodyPr>
            <a:normAutofit fontScale="90000"/>
          </a:bodyPr>
          <a:lstStyle/>
          <a:p>
            <a:r>
              <a:rPr i="1" dirty="0"/>
              <a:t>Parenteralia Self Assessment Tool</a:t>
            </a:r>
            <a:r>
              <a:rPr dirty="0"/>
              <a:t> (PSAT)</a:t>
            </a:r>
            <a:r>
              <a:rPr lang="en-US" dirty="0"/>
              <a:t>	</a:t>
            </a:r>
          </a:p>
        </p:txBody>
      </p:sp>
      <p:sp>
        <p:nvSpPr>
          <p:cNvPr id="4" name="Textfeld 3"/>
          <p:cNvSpPr txBox="1"/>
          <p:nvPr/>
        </p:nvSpPr>
        <p:spPr>
          <a:xfrm>
            <a:off x="4092352" y="6677174"/>
            <a:ext cx="6187982" cy="608705"/>
          </a:xfrm>
          <a:prstGeom prst="rect">
            <a:avLst/>
          </a:prstGeom>
          <a:noFill/>
        </p:spPr>
        <p:txBody>
          <a:bodyPr wrap="square" lIns="84660" tIns="42329" rIns="84660" bIns="42329" rtlCol="0">
            <a:spAutoFit/>
          </a:bodyPr>
          <a:lstStyle/>
          <a:p>
            <a:r>
              <a:rPr dirty="0"/>
              <a:t>http://www.gsasa.ch/pages/qualite-securite/PSAT-FR/?oid=1685&amp;lang=FR</a:t>
            </a:r>
          </a:p>
        </p:txBody>
      </p:sp>
    </p:spTree>
    <p:extLst>
      <p:ext uri="{BB962C8B-B14F-4D97-AF65-F5344CB8AC3E}">
        <p14:creationId xmlns:p14="http://schemas.microsoft.com/office/powerpoint/2010/main" val="1875923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r>
              <a:rPr dirty="0"/>
              <a:t>Points problématiques lors de l’utilisation de </a:t>
            </a:r>
            <a:r>
              <a:rPr lang="fr-CH" dirty="0"/>
              <a:t>médicaments à usage</a:t>
            </a:r>
            <a:r>
              <a:rPr dirty="0"/>
              <a:t> </a:t>
            </a:r>
            <a:r>
              <a:rPr dirty="0" err="1"/>
              <a:t>parentéral</a:t>
            </a:r>
            <a:r>
              <a:rPr dirty="0"/>
              <a:t> dans les hôpitaux suisses</a:t>
            </a:r>
          </a:p>
        </p:txBody>
      </p:sp>
      <p:sp>
        <p:nvSpPr>
          <p:cNvPr id="5" name="Textplatzhalter 4"/>
          <p:cNvSpPr>
            <a:spLocks noGrp="1"/>
          </p:cNvSpPr>
          <p:nvPr>
            <p:ph type="body" idx="1"/>
          </p:nvPr>
        </p:nvSpPr>
        <p:spPr/>
        <p:txBody>
          <a:bodyPr/>
          <a:lstStyle/>
          <a:p>
            <a:r>
              <a:rPr dirty="0"/>
              <a:t>Résultats du PSAT</a:t>
            </a:r>
          </a:p>
        </p:txBody>
      </p:sp>
    </p:spTree>
    <p:extLst>
      <p:ext uri="{BB962C8B-B14F-4D97-AF65-F5344CB8AC3E}">
        <p14:creationId xmlns:p14="http://schemas.microsoft.com/office/powerpoint/2010/main" val="3150091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nhaltsplatzhalter 5"/>
          <p:cNvGraphicFramePr>
            <a:graphicFrameLocks noGrp="1"/>
          </p:cNvGraphicFramePr>
          <p:nvPr>
            <p:ph idx="1"/>
            <p:extLst>
              <p:ext uri="{D42A27DB-BD31-4B8C-83A1-F6EECF244321}">
                <p14:modId xmlns:p14="http://schemas.microsoft.com/office/powerpoint/2010/main" val="2290482256"/>
              </p:ext>
            </p:extLst>
          </p:nvPr>
        </p:nvGraphicFramePr>
        <p:xfrm>
          <a:off x="221063" y="1255968"/>
          <a:ext cx="9773358" cy="5597009"/>
        </p:xfrm>
        <a:graphic>
          <a:graphicData uri="http://schemas.openxmlformats.org/drawingml/2006/table">
            <a:tbl>
              <a:tblPr firstRow="1" firstCol="1" bandRow="1"/>
              <a:tblGrid>
                <a:gridCol w="1081847">
                  <a:extLst>
                    <a:ext uri="{9D8B030D-6E8A-4147-A177-3AD203B41FA5}">
                      <a16:colId xmlns:a16="http://schemas.microsoft.com/office/drawing/2014/main" val="20000"/>
                    </a:ext>
                  </a:extLst>
                </a:gridCol>
                <a:gridCol w="1102070">
                  <a:extLst>
                    <a:ext uri="{9D8B030D-6E8A-4147-A177-3AD203B41FA5}">
                      <a16:colId xmlns:a16="http://schemas.microsoft.com/office/drawing/2014/main" val="20001"/>
                    </a:ext>
                  </a:extLst>
                </a:gridCol>
                <a:gridCol w="1728934">
                  <a:extLst>
                    <a:ext uri="{9D8B030D-6E8A-4147-A177-3AD203B41FA5}">
                      <a16:colId xmlns:a16="http://schemas.microsoft.com/office/drawing/2014/main" val="20002"/>
                    </a:ext>
                  </a:extLst>
                </a:gridCol>
                <a:gridCol w="1152622">
                  <a:extLst>
                    <a:ext uri="{9D8B030D-6E8A-4147-A177-3AD203B41FA5}">
                      <a16:colId xmlns:a16="http://schemas.microsoft.com/office/drawing/2014/main" val="20003"/>
                    </a:ext>
                  </a:extLst>
                </a:gridCol>
                <a:gridCol w="1041404">
                  <a:extLst>
                    <a:ext uri="{9D8B030D-6E8A-4147-A177-3AD203B41FA5}">
                      <a16:colId xmlns:a16="http://schemas.microsoft.com/office/drawing/2014/main" val="20004"/>
                    </a:ext>
                  </a:extLst>
                </a:gridCol>
                <a:gridCol w="1162734">
                  <a:extLst>
                    <a:ext uri="{9D8B030D-6E8A-4147-A177-3AD203B41FA5}">
                      <a16:colId xmlns:a16="http://schemas.microsoft.com/office/drawing/2014/main" val="20005"/>
                    </a:ext>
                  </a:extLst>
                </a:gridCol>
                <a:gridCol w="1095624">
                  <a:extLst>
                    <a:ext uri="{9D8B030D-6E8A-4147-A177-3AD203B41FA5}">
                      <a16:colId xmlns:a16="http://schemas.microsoft.com/office/drawing/2014/main" val="20006"/>
                    </a:ext>
                  </a:extLst>
                </a:gridCol>
                <a:gridCol w="1408123">
                  <a:extLst>
                    <a:ext uri="{9D8B030D-6E8A-4147-A177-3AD203B41FA5}">
                      <a16:colId xmlns:a16="http://schemas.microsoft.com/office/drawing/2014/main" val="20007"/>
                    </a:ext>
                  </a:extLst>
                </a:gridCol>
              </a:tblGrid>
              <a:tr h="873642">
                <a:tc gridSpan="8">
                  <a:txBody>
                    <a:bodyPr/>
                    <a:lstStyle/>
                    <a:p>
                      <a:pPr marL="447675" indent="-447675" algn="ctr">
                        <a:lnSpc>
                          <a:spcPct val="107000"/>
                        </a:lnSpc>
                        <a:spcAft>
                          <a:spcPts val="0"/>
                        </a:spcAft>
                      </a:pPr>
                      <a:endParaRPr lang="fr-FR" sz="24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p>
                      <a:pPr marL="447675" indent="-447675" algn="ctr">
                        <a:lnSpc>
                          <a:spcPct val="107000"/>
                        </a:lnSpc>
                        <a:spcAft>
                          <a:spcPts val="0"/>
                        </a:spcAft>
                      </a:pPr>
                      <a:r>
                        <a:rPr lang="de-CH" sz="2400" b="1" dirty="0">
                          <a:solidFill>
                            <a:srgbClr val="FF0000"/>
                          </a:solidFill>
                          <a:effectLst/>
                          <a:latin typeface="Arial" panose="020B0604020202020204" pitchFamily="34" charset="0"/>
                        </a:rPr>
                        <a:t>POINTS PROBLEMATIQUES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extLst>
                  <a:ext uri="{0D108BD9-81ED-4DB2-BD59-A6C34878D82A}">
                    <a16:rowId xmlns:a16="http://schemas.microsoft.com/office/drawing/2014/main" val="10000"/>
                  </a:ext>
                </a:extLst>
              </a:tr>
              <a:tr h="917363">
                <a:tc gridSpan="4">
                  <a:txBody>
                    <a:bodyPr/>
                    <a:lstStyle/>
                    <a:p>
                      <a:pPr>
                        <a:lnSpc>
                          <a:spcPct val="107000"/>
                        </a:lnSpc>
                        <a:spcAft>
                          <a:spcPts val="0"/>
                        </a:spcAft>
                      </a:pPr>
                      <a:r>
                        <a:rPr lang="de-CH" sz="1100" b="1">
                          <a:effectLst/>
                          <a:latin typeface="Calibri" panose="020F0502020204030204" pitchFamily="34" charset="0"/>
                        </a:rPr>
                        <a:t>5. Préparation / Distribution / Administration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100">
                          <a:effectLst/>
                          <a:latin typeface="Arial" panose="020B060402020202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a:txBody>
                    <a:bodyPr/>
                    <a:lstStyle/>
                    <a:p>
                      <a:endParaRPr lang="de-CH"/>
                    </a:p>
                  </a:txBody>
                  <a:tcPr/>
                </a:tc>
                <a:tc hMerge="1">
                  <a:txBody>
                    <a:bodyPr/>
                    <a:lstStyle/>
                    <a:p>
                      <a:endParaRPr lang="de-CH"/>
                    </a:p>
                  </a:txBody>
                  <a:tcPr/>
                </a:tc>
                <a:tc hMerge="1">
                  <a:txBody>
                    <a:bodyPr/>
                    <a:lstStyle/>
                    <a:p>
                      <a:endParaRPr lang="de-CH"/>
                    </a:p>
                  </a:txBody>
                  <a:tcPr/>
                </a:tc>
                <a:tc gridSpan="2">
                  <a:txBody>
                    <a:bodyPr/>
                    <a:lstStyle/>
                    <a:p>
                      <a:pPr>
                        <a:lnSpc>
                          <a:spcPct val="107000"/>
                        </a:lnSpc>
                        <a:spcAft>
                          <a:spcPts val="0"/>
                        </a:spcAft>
                      </a:pPr>
                      <a:r>
                        <a:rPr lang="de-CH" sz="1100" b="1" dirty="0">
                          <a:effectLst/>
                          <a:latin typeface="Calibri" panose="020F0502020204030204" pitchFamily="34" charset="0"/>
                        </a:rPr>
                        <a:t>6. Monitoring</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100" dirty="0">
                          <a:effectLst/>
                          <a:latin typeface="Arial" panose="020B0604020202020204" pitchFamily="34"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de-CH"/>
                    </a:p>
                  </a:txBody>
                  <a:tcPr/>
                </a:tc>
                <a:tc gridSpan="2">
                  <a:txBody>
                    <a:bodyPr/>
                    <a:lstStyle/>
                    <a:p>
                      <a:pPr marL="447675" indent="-447675">
                        <a:lnSpc>
                          <a:spcPct val="107000"/>
                        </a:lnSpc>
                        <a:spcAft>
                          <a:spcPts val="0"/>
                        </a:spcAft>
                      </a:pPr>
                      <a:r>
                        <a:rPr lang="de-CH" sz="1100" b="1">
                          <a:effectLst/>
                          <a:latin typeface="Calibri" panose="020F0502020204030204" pitchFamily="34" charset="0"/>
                        </a:rPr>
                        <a:t>7. Formation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100">
                          <a:effectLst/>
                          <a:latin typeface="Arial" panose="020B060402020202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de-CH"/>
                    </a:p>
                  </a:txBody>
                  <a:tcPr/>
                </a:tc>
                <a:extLst>
                  <a:ext uri="{0D108BD9-81ED-4DB2-BD59-A6C34878D82A}">
                    <a16:rowId xmlns:a16="http://schemas.microsoft.com/office/drawing/2014/main" val="10001"/>
                  </a:ext>
                </a:extLst>
              </a:tr>
              <a:tr h="3806004">
                <a:tc>
                  <a:txBody>
                    <a:bodyPr/>
                    <a:lstStyle/>
                    <a:p>
                      <a:pPr>
                        <a:lnSpc>
                          <a:spcPct val="107000"/>
                        </a:lnSpc>
                        <a:spcAft>
                          <a:spcPts val="0"/>
                        </a:spcAft>
                      </a:pPr>
                      <a:r>
                        <a:rPr lang="de-CH" sz="1100" baseline="0" dirty="0">
                          <a:effectLst/>
                          <a:latin typeface="Arial" panose="020B0604020202020204" pitchFamily="34" charset="0"/>
                        </a:rPr>
                        <a:t>5.2.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«Les zones dans lesquelles des médicaments sont préparés sont séparées et ordonnées.»</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spcAft>
                          <a:spcPts val="0"/>
                        </a:spcAft>
                      </a:pPr>
                      <a:r>
                        <a:rPr lang="de-CH" sz="1100" baseline="0" dirty="0">
                          <a:effectLst/>
                          <a:latin typeface="Arial" panose="020B0604020202020204" pitchFamily="34" charset="0"/>
                        </a:rPr>
                        <a:t>5.2.1.</a:t>
                      </a:r>
                      <a:r>
                        <a:rPr lang="en-US"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«Le niveau sonore permet de se concentrer sur son travail.»</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spcAft>
                          <a:spcPts val="0"/>
                        </a:spcAft>
                      </a:pPr>
                      <a:r>
                        <a:rPr lang="de-CH" sz="1100" baseline="0" dirty="0">
                          <a:effectLst/>
                          <a:latin typeface="Arial" panose="020B0604020202020204" pitchFamily="34" charset="0"/>
                        </a:rPr>
                        <a:t>5.11</a:t>
                      </a:r>
                      <a:r>
                        <a:rPr lang="en-US" sz="1100" baseline="0" dirty="0">
                          <a:effectLst/>
                          <a:latin typeface="Arial" panose="020B0604020202020204" pitchFamily="34" charset="0"/>
                        </a:rPr>
                        <a:t>	</a:t>
                      </a: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«Des directives pour des doses minimales et maximales ainsi que des mesures de sécurité particulières sont disponibles pour les médicaments à haut risque.»</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spcAft>
                          <a:spcPts val="0"/>
                        </a:spcAft>
                      </a:pPr>
                      <a:r>
                        <a:rPr lang="de-CH" sz="1100" baseline="0" dirty="0">
                          <a:effectLst/>
                          <a:latin typeface="Arial" panose="020B0604020202020204" pitchFamily="34" charset="0"/>
                        </a:rPr>
                        <a:t>5.13</a:t>
                      </a:r>
                      <a:r>
                        <a:rPr lang="en-US" sz="1100" baseline="0" dirty="0">
                          <a:effectLst/>
                          <a:latin typeface="Arial" panose="020B0604020202020204" pitchFamily="34" charset="0"/>
                        </a:rPr>
                        <a:t>	</a:t>
                      </a: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«Pour les médicaments à haut risque, la programmation de la pompe est soumise à un double contrôle.»</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spcAft>
                          <a:spcPts val="0"/>
                        </a:spcAft>
                      </a:pPr>
                      <a:r>
                        <a:rPr lang="de-CH" sz="1100" baseline="0" dirty="0">
                          <a:effectLst/>
                          <a:latin typeface="Arial" panose="020B0604020202020204" pitchFamily="34" charset="0"/>
                        </a:rPr>
                        <a:t>6.2 </a:t>
                      </a:r>
                      <a:r>
                        <a:rPr lang="en-US"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«Les pharmaciens cliniciens participent régulièrement à la surveillance de la </a:t>
                      </a:r>
                      <a:r>
                        <a:rPr lang="de-CH" sz="1100" baseline="0" dirty="0" err="1">
                          <a:effectLst/>
                          <a:latin typeface="Arial" panose="020B0604020202020204" pitchFamily="34" charset="0"/>
                        </a:rPr>
                        <a:t>thérapie</a:t>
                      </a:r>
                      <a:r>
                        <a:rPr lang="de-CH" sz="1100" baseline="0" dirty="0">
                          <a:effectLst/>
                          <a:latin typeface="Arial" panose="020B0604020202020204" pitchFamily="34" charset="0"/>
                        </a:rPr>
                        <a:t> </a:t>
                      </a:r>
                      <a:r>
                        <a:rPr lang="de-CH" sz="1100" baseline="0" dirty="0" err="1">
                          <a:effectLst/>
                          <a:latin typeface="Arial" panose="020B0604020202020204" pitchFamily="34" charset="0"/>
                        </a:rPr>
                        <a:t>médicamen-teuse</a:t>
                      </a:r>
                      <a:r>
                        <a:rPr lang="de-CH" sz="1100" baseline="0" dirty="0">
                          <a:effectLst/>
                          <a:latin typeface="Arial" panose="020B0604020202020204" pitchFamily="34" charset="0"/>
                        </a:rPr>
                        <a:t>.»</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de-CH" sz="1100" baseline="0" dirty="0">
                          <a:effectLst/>
                          <a:latin typeface="Arial" panose="020B0604020202020204" pitchFamily="34" charset="0"/>
                        </a:rPr>
                        <a:t>6.2.1</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«Les interventions des pharmaciens cliniciens sont documentées de manière standardisée dans le dossier patient.»</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de-CH" sz="1100" baseline="0" dirty="0">
                          <a:effectLst/>
                          <a:latin typeface="Arial" panose="020B0604020202020204" pitchFamily="34" charset="0"/>
                        </a:rPr>
                        <a:t>7.1</a:t>
                      </a:r>
                      <a:r>
                        <a:rPr lang="en-US"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«L’institution a une politique de formation continue et prend garde à ce que tous les collaborateurs qui sont impliqués dans le circuit du médicament soient régulièrement formés.»</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nSpc>
                          <a:spcPct val="107000"/>
                        </a:lnSpc>
                        <a:spcAft>
                          <a:spcPts val="0"/>
                        </a:spcAft>
                      </a:pPr>
                      <a:r>
                        <a:rPr lang="de-CH" sz="1100" baseline="0" dirty="0">
                          <a:effectLst/>
                          <a:latin typeface="Arial" panose="020B0604020202020204" pitchFamily="34" charset="0"/>
                        </a:rPr>
                        <a:t>7.1.2</a:t>
                      </a:r>
                      <a:r>
                        <a:rPr lang="en-US"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 </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CH" sz="1100" baseline="0" dirty="0">
                          <a:effectLst/>
                          <a:latin typeface="Arial" panose="020B0604020202020204" pitchFamily="34" charset="0"/>
                        </a:rPr>
                        <a:t>«Le nouveau personnel doit suivre un programme d’introduction avant d’être impliqué de manière autonome dans le circuit du médicament.»</a:t>
                      </a:r>
                      <a:endParaRPr lang="fr-FR"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58418" marR="58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2"/>
                  </a:ext>
                </a:extLst>
              </a:tr>
            </a:tbl>
          </a:graphicData>
        </a:graphic>
      </p:graphicFrame>
      <p:sp>
        <p:nvSpPr>
          <p:cNvPr id="2" name="Titel 1"/>
          <p:cNvSpPr>
            <a:spLocks noGrp="1"/>
          </p:cNvSpPr>
          <p:nvPr>
            <p:ph type="title"/>
          </p:nvPr>
        </p:nvSpPr>
        <p:spPr/>
        <p:txBody>
          <a:bodyPr>
            <a:normAutofit fontScale="90000"/>
          </a:bodyPr>
          <a:lstStyle/>
          <a:p>
            <a:r>
              <a:rPr dirty="0"/>
              <a:t>Points problématiques dans les hôpitaux suisses</a:t>
            </a:r>
          </a:p>
        </p:txBody>
      </p:sp>
    </p:spTree>
    <p:extLst>
      <p:ext uri="{BB962C8B-B14F-4D97-AF65-F5344CB8AC3E}">
        <p14:creationId xmlns:p14="http://schemas.microsoft.com/office/powerpoint/2010/main" val="275414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3"/>
          <p:cNvGraphicFramePr>
            <a:graphicFrameLocks noGrp="1"/>
          </p:cNvGraphicFramePr>
          <p:nvPr>
            <p:ph sz="half" idx="1"/>
            <p:extLst>
              <p:ext uri="{D42A27DB-BD31-4B8C-83A1-F6EECF244321}">
                <p14:modId xmlns:p14="http://schemas.microsoft.com/office/powerpoint/2010/main" val="2317387158"/>
              </p:ext>
            </p:extLst>
          </p:nvPr>
        </p:nvGraphicFramePr>
        <p:xfrm>
          <a:off x="321300" y="1608165"/>
          <a:ext cx="6211782" cy="5356517"/>
        </p:xfrm>
        <a:graphic>
          <a:graphicData uri="http://schemas.openxmlformats.org/drawingml/2006/chart">
            <c:chart xmlns:c="http://schemas.openxmlformats.org/drawingml/2006/chart" xmlns:r="http://schemas.openxmlformats.org/officeDocument/2006/relationships" r:id="rId2"/>
          </a:graphicData>
        </a:graphic>
      </p:graphicFrame>
      <p:sp>
        <p:nvSpPr>
          <p:cNvPr id="4" name="Inhaltsplatzhalter 3"/>
          <p:cNvSpPr>
            <a:spLocks noGrp="1"/>
          </p:cNvSpPr>
          <p:nvPr>
            <p:ph sz="half" idx="2"/>
          </p:nvPr>
        </p:nvSpPr>
        <p:spPr>
          <a:xfrm>
            <a:off x="6533083" y="1608164"/>
            <a:ext cx="3605690" cy="4926263"/>
          </a:xfrm>
        </p:spPr>
        <p:txBody>
          <a:bodyPr>
            <a:normAutofit/>
          </a:bodyPr>
          <a:lstStyle/>
          <a:p>
            <a:r>
              <a:rPr lang="de-CH" sz="2200" dirty="0" err="1"/>
              <a:t>Abcisses</a:t>
            </a:r>
            <a:r>
              <a:rPr lang="de-CH" sz="2200" dirty="0"/>
              <a:t>: critères du PSAT</a:t>
            </a:r>
          </a:p>
          <a:p>
            <a:r>
              <a:rPr lang="de-CH" sz="2200" dirty="0" err="1"/>
              <a:t>Ordonnées</a:t>
            </a:r>
            <a:r>
              <a:rPr lang="de-CH" sz="2200" dirty="0"/>
              <a:t>: nombre total de scores </a:t>
            </a:r>
            <a:r>
              <a:rPr lang="de-CH" sz="2200" dirty="0">
                <a:latin typeface="Times New Roman" panose="02020603050405020304" pitchFamily="18" charset="0"/>
              </a:rPr>
              <a:t>≤</a:t>
            </a:r>
            <a:r>
              <a:rPr lang="de-CH" sz="2200" dirty="0"/>
              <a:t> 2 attribués pour chaque critère dans l’ensemble des 18 questionnaires </a:t>
            </a:r>
          </a:p>
          <a:p>
            <a:r>
              <a:rPr lang="de-CH" sz="2200" dirty="0"/>
              <a:t>En rouge: les huit points problématiques en Suisse (évalués avec un score </a:t>
            </a:r>
            <a:r>
              <a:rPr lang="de-CH" sz="2200" dirty="0">
                <a:latin typeface="Times New Roman" panose="02020603050405020304" pitchFamily="18" charset="0"/>
              </a:rPr>
              <a:t>≤</a:t>
            </a:r>
            <a:r>
              <a:rPr lang="de-CH" sz="2200" dirty="0"/>
              <a:t> 2 dans au moins 9 questionnaires)</a:t>
            </a:r>
          </a:p>
        </p:txBody>
      </p:sp>
      <p:sp>
        <p:nvSpPr>
          <p:cNvPr id="2" name="Titel 1"/>
          <p:cNvSpPr>
            <a:spLocks noGrp="1"/>
          </p:cNvSpPr>
          <p:nvPr>
            <p:ph type="title"/>
          </p:nvPr>
        </p:nvSpPr>
        <p:spPr>
          <a:xfrm>
            <a:off x="593916" y="386257"/>
            <a:ext cx="9077511" cy="1402273"/>
          </a:xfrm>
        </p:spPr>
        <p:txBody>
          <a:bodyPr>
            <a:normAutofit/>
          </a:bodyPr>
          <a:lstStyle/>
          <a:p>
            <a:r>
              <a:rPr dirty="0"/>
              <a:t>D’un point problématique individuel à un point problématique national</a:t>
            </a:r>
          </a:p>
        </p:txBody>
      </p:sp>
    </p:spTree>
    <p:extLst>
      <p:ext uri="{BB962C8B-B14F-4D97-AF65-F5344CB8AC3E}">
        <p14:creationId xmlns:p14="http://schemas.microsoft.com/office/powerpoint/2010/main" val="1065885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705738946"/>
              </p:ext>
            </p:extLst>
          </p:nvPr>
        </p:nvGraphicFramePr>
        <p:xfrm>
          <a:off x="482181" y="1547372"/>
          <a:ext cx="9247975" cy="4751181"/>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a:xfrm>
            <a:off x="482181" y="386928"/>
            <a:ext cx="9247975" cy="1402273"/>
          </a:xfrm>
        </p:spPr>
        <p:txBody>
          <a:bodyPr/>
          <a:lstStyle/>
          <a:p>
            <a:r>
              <a:rPr lang="fr-CH" dirty="0"/>
              <a:t>D’une problématique </a:t>
            </a:r>
            <a:r>
              <a:rPr dirty="0" err="1"/>
              <a:t>individuel</a:t>
            </a:r>
            <a:r>
              <a:rPr lang="fr-CH" dirty="0"/>
              <a:t>le</a:t>
            </a:r>
            <a:r>
              <a:rPr dirty="0"/>
              <a:t> à un</a:t>
            </a:r>
            <a:r>
              <a:rPr lang="fr-CH" dirty="0"/>
              <a:t>e</a:t>
            </a:r>
            <a:r>
              <a:rPr dirty="0"/>
              <a:t> </a:t>
            </a:r>
            <a:r>
              <a:rPr dirty="0" err="1"/>
              <a:t>problématique</a:t>
            </a:r>
            <a:r>
              <a:rPr dirty="0"/>
              <a:t> national</a:t>
            </a:r>
            <a:r>
              <a:rPr lang="fr-CH" dirty="0"/>
              <a:t>e</a:t>
            </a:r>
            <a:endParaRPr dirty="0"/>
          </a:p>
        </p:txBody>
      </p:sp>
      <p:sp>
        <p:nvSpPr>
          <p:cNvPr id="3" name="Textfeld 2"/>
          <p:cNvSpPr txBox="1"/>
          <p:nvPr/>
        </p:nvSpPr>
        <p:spPr>
          <a:xfrm>
            <a:off x="2759977" y="6190714"/>
            <a:ext cx="7298423" cy="608705"/>
          </a:xfrm>
          <a:prstGeom prst="rect">
            <a:avLst/>
          </a:prstGeom>
          <a:noFill/>
        </p:spPr>
        <p:txBody>
          <a:bodyPr wrap="square" lIns="84660" tIns="42329" rIns="84660" bIns="42329" rtlCol="0">
            <a:spAutoFit/>
          </a:bodyPr>
          <a:lstStyle/>
          <a:p>
            <a:r>
              <a:rPr lang="de-CH" dirty="0">
                <a:sym typeface="Wingdings" panose="05000000000000000000" pitchFamily="2" charset="2"/>
              </a:rPr>
              <a:t> Au total, 18 questionnaires reçus en provenance de 12 centres hospitaliers</a:t>
            </a:r>
            <a:endParaRPr lang="fr-FR" dirty="0"/>
          </a:p>
        </p:txBody>
      </p:sp>
    </p:spTree>
    <p:extLst>
      <p:ext uri="{BB962C8B-B14F-4D97-AF65-F5344CB8AC3E}">
        <p14:creationId xmlns:p14="http://schemas.microsoft.com/office/powerpoint/2010/main" val="1525307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dirty="0"/>
              <a:t>Interventions et propositions d’amélioration pour les points problématiques</a:t>
            </a:r>
          </a:p>
        </p:txBody>
      </p:sp>
      <p:sp>
        <p:nvSpPr>
          <p:cNvPr id="3" name="Textplatzhalter 2"/>
          <p:cNvSpPr>
            <a:spLocks noGrp="1"/>
          </p:cNvSpPr>
          <p:nvPr>
            <p:ph type="body" idx="1"/>
          </p:nvPr>
        </p:nvSpPr>
        <p:spPr/>
        <p:txBody>
          <a:bodyPr/>
          <a:lstStyle/>
          <a:p>
            <a:r>
              <a:rPr dirty="0"/>
              <a:t>En théorie et en pratique</a:t>
            </a:r>
          </a:p>
        </p:txBody>
      </p:sp>
    </p:spTree>
    <p:extLst>
      <p:ext uri="{BB962C8B-B14F-4D97-AF65-F5344CB8AC3E}">
        <p14:creationId xmlns:p14="http://schemas.microsoft.com/office/powerpoint/2010/main" val="2829376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dirty="0"/>
              <a:t>D’où proviennent les idées?</a:t>
            </a:r>
          </a:p>
        </p:txBody>
      </p:sp>
      <p:sp>
        <p:nvSpPr>
          <p:cNvPr id="3" name="Textplatzhalter 2"/>
          <p:cNvSpPr>
            <a:spLocks noGrp="1"/>
          </p:cNvSpPr>
          <p:nvPr>
            <p:ph type="body" idx="1"/>
          </p:nvPr>
        </p:nvSpPr>
        <p:spPr>
          <a:xfrm>
            <a:off x="438884" y="1703949"/>
            <a:ext cx="4588700" cy="806097"/>
          </a:xfrm>
        </p:spPr>
        <p:txBody>
          <a:bodyPr/>
          <a:lstStyle/>
          <a:p>
            <a:r>
              <a:rPr dirty="0"/>
              <a:t>Littérature internationale</a:t>
            </a:r>
            <a:r>
              <a:rPr lang="en-US" dirty="0"/>
              <a:t>	</a:t>
            </a:r>
          </a:p>
        </p:txBody>
      </p:sp>
      <p:sp>
        <p:nvSpPr>
          <p:cNvPr id="5" name="Textplatzhalter 4"/>
          <p:cNvSpPr>
            <a:spLocks noGrp="1"/>
          </p:cNvSpPr>
          <p:nvPr>
            <p:ph type="body" sz="half" idx="3"/>
          </p:nvPr>
        </p:nvSpPr>
        <p:spPr>
          <a:xfrm>
            <a:off x="5215366" y="1703949"/>
            <a:ext cx="4590502" cy="806097"/>
          </a:xfrm>
        </p:spPr>
        <p:txBody>
          <a:bodyPr/>
          <a:lstStyle/>
          <a:p>
            <a:r>
              <a:rPr dirty="0"/>
              <a:t>Exemple pratique en Suisse</a:t>
            </a:r>
          </a:p>
        </p:txBody>
      </p:sp>
      <p:sp>
        <p:nvSpPr>
          <p:cNvPr id="4" name="Inhaltsplatzhalter 3"/>
          <p:cNvSpPr>
            <a:spLocks noGrp="1"/>
          </p:cNvSpPr>
          <p:nvPr>
            <p:ph sz="quarter" idx="2"/>
          </p:nvPr>
        </p:nvSpPr>
        <p:spPr>
          <a:xfrm>
            <a:off x="469029" y="2542762"/>
            <a:ext cx="4588700" cy="4169874"/>
          </a:xfrm>
        </p:spPr>
        <p:txBody>
          <a:bodyPr/>
          <a:lstStyle/>
          <a:p>
            <a:pPr marL="0" indent="0">
              <a:buNone/>
            </a:pPr>
            <a:r>
              <a:rPr dirty="0"/>
              <a:t>Recherche systématique dans la littérature d’études visant à remédier à des problèmes identiques ou semblables</a:t>
            </a:r>
          </a:p>
        </p:txBody>
      </p:sp>
      <p:sp>
        <p:nvSpPr>
          <p:cNvPr id="6" name="Inhaltsplatzhalter 5"/>
          <p:cNvSpPr>
            <a:spLocks noGrp="1"/>
          </p:cNvSpPr>
          <p:nvPr>
            <p:ph sz="quarter" idx="4"/>
          </p:nvPr>
        </p:nvSpPr>
        <p:spPr>
          <a:xfrm>
            <a:off x="5255556" y="2532714"/>
            <a:ext cx="4590502" cy="4169874"/>
          </a:xfrm>
        </p:spPr>
        <p:txBody>
          <a:bodyPr/>
          <a:lstStyle/>
          <a:p>
            <a:pPr marL="0" indent="0">
              <a:buNone/>
            </a:pPr>
            <a:r>
              <a:rPr dirty="0"/>
              <a:t>Visite d’au moins un hôpital dans lequel le meilleur score a été attribué pour chaque point problématique</a:t>
            </a:r>
          </a:p>
        </p:txBody>
      </p:sp>
    </p:spTree>
    <p:extLst>
      <p:ext uri="{BB962C8B-B14F-4D97-AF65-F5344CB8AC3E}">
        <p14:creationId xmlns:p14="http://schemas.microsoft.com/office/powerpoint/2010/main" val="1600494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pPr marL="0" indent="0">
              <a:buNone/>
            </a:pPr>
            <a:r>
              <a:rPr lang="de-CH" b="1" dirty="0"/>
              <a:t>Exemple pratique en Suisse:</a:t>
            </a:r>
          </a:p>
          <a:p>
            <a:r>
              <a:rPr dirty="0"/>
              <a:t>Zone séparée pour les médicaments dans chaque service </a:t>
            </a:r>
            <a:endParaRPr lang="fr-FR" i="1" dirty="0">
              <a:solidFill>
                <a:schemeClr val="accent2">
                  <a:lumMod val="60000"/>
                  <a:lumOff val="40000"/>
                </a:schemeClr>
              </a:solidFill>
            </a:endParaRPr>
          </a:p>
          <a:p>
            <a:pPr lvl="1"/>
            <a:r>
              <a:rPr dirty="0"/>
              <a:t>Bonne lumière</a:t>
            </a:r>
          </a:p>
          <a:p>
            <a:pPr lvl="1"/>
            <a:r>
              <a:rPr dirty="0"/>
              <a:t>Calme</a:t>
            </a:r>
          </a:p>
          <a:p>
            <a:pPr lvl="1"/>
            <a:r>
              <a:rPr dirty="0"/>
              <a:t>Armoires stables et bien accessibles (ex.: système de tiroirs)</a:t>
            </a:r>
          </a:p>
          <a:p>
            <a:pPr lvl="1"/>
            <a:r>
              <a:rPr dirty="0"/>
              <a:t>Les armoires doivent être organisées de manière logique et claire, sans </a:t>
            </a:r>
            <a:r>
              <a:rPr dirty="0" err="1"/>
              <a:t>être</a:t>
            </a:r>
            <a:r>
              <a:rPr dirty="0"/>
              <a:t> </a:t>
            </a:r>
            <a:r>
              <a:rPr dirty="0" err="1"/>
              <a:t>surchargées</a:t>
            </a:r>
            <a:endParaRPr dirty="0"/>
          </a:p>
          <a:p>
            <a:pPr lvl="1"/>
            <a:r>
              <a:rPr dirty="0"/>
              <a:t>Postes de travail séparés</a:t>
            </a:r>
          </a:p>
          <a:p>
            <a:pPr lvl="1"/>
            <a:r>
              <a:rPr dirty="0"/>
              <a:t>Bonnes conditions d’hygiène</a:t>
            </a:r>
          </a:p>
          <a:p>
            <a:pPr lvl="1"/>
            <a:r>
              <a:rPr dirty="0"/>
              <a:t>Contrôle de la température</a:t>
            </a:r>
          </a:p>
          <a:p>
            <a:pPr lvl="1"/>
            <a:r>
              <a:rPr dirty="0"/>
              <a:t>Portes sécurisées à l’aide de badges afin d’éviter les accès non autorisés</a:t>
            </a:r>
          </a:p>
          <a:p>
            <a:endParaRPr lang="fr-FR" b="1" dirty="0"/>
          </a:p>
        </p:txBody>
      </p:sp>
      <p:sp>
        <p:nvSpPr>
          <p:cNvPr id="2" name="Titel 1"/>
          <p:cNvSpPr>
            <a:spLocks noGrp="1"/>
          </p:cNvSpPr>
          <p:nvPr>
            <p:ph type="title"/>
          </p:nvPr>
        </p:nvSpPr>
        <p:spPr>
          <a:xfrm>
            <a:off x="713998" y="386256"/>
            <a:ext cx="8957429" cy="1164523"/>
          </a:xfrm>
        </p:spPr>
        <p:txBody>
          <a:bodyPr>
            <a:noAutofit/>
          </a:bodyPr>
          <a:lstStyle/>
          <a:p>
            <a:pPr>
              <a:lnSpc>
                <a:spcPct val="107000"/>
              </a:lnSpc>
              <a:spcAft>
                <a:spcPts val="741"/>
              </a:spcAft>
            </a:pPr>
            <a:r>
              <a:rPr lang="de-CH" sz="2600" u="sng" dirty="0">
                <a:solidFill>
                  <a:srgbClr val="9CC2E5"/>
                </a:solidFill>
                <a:latin typeface="Arial" panose="020B0604020202020204" pitchFamily="34" charset="0"/>
              </a:rPr>
              <a:t>5. Préparation / Distribution / Administration</a:t>
            </a:r>
            <a:br>
              <a:rPr dirty="0"/>
            </a:br>
            <a:r>
              <a:rPr lang="de-CH" sz="1500" dirty="0">
                <a:solidFill>
                  <a:srgbClr val="9CC2E5"/>
                </a:solidFill>
                <a:latin typeface="Arial" panose="020B0604020202020204" pitchFamily="34" charset="0"/>
              </a:rPr>
              <a:t>5.2. </a:t>
            </a:r>
            <a:r>
              <a:rPr lang="en-US" sz="1500" dirty="0">
                <a:solidFill>
                  <a:srgbClr val="9CC2E5"/>
                </a:solidFill>
                <a:latin typeface="Arial" panose="020B0604020202020204" pitchFamily="34" charset="0"/>
              </a:rPr>
              <a:t>	</a:t>
            </a:r>
            <a:r>
              <a:rPr lang="de-CH" sz="1500" dirty="0">
                <a:solidFill>
                  <a:srgbClr val="9CC2E5"/>
                </a:solidFill>
                <a:latin typeface="Arial" panose="020B0604020202020204" pitchFamily="34" charset="0"/>
              </a:rPr>
              <a:t>«Les zones dans lesquelles des médicaments sont préparés sont séparées et 	</a:t>
            </a:r>
            <a:r>
              <a:rPr lang="de-CH" sz="1500" dirty="0" err="1">
                <a:solidFill>
                  <a:srgbClr val="9CC2E5"/>
                </a:solidFill>
                <a:latin typeface="Arial" panose="020B0604020202020204" pitchFamily="34" charset="0"/>
              </a:rPr>
              <a:t>ordonnées</a:t>
            </a:r>
            <a:r>
              <a:rPr lang="de-CH" sz="1500" dirty="0">
                <a:solidFill>
                  <a:srgbClr val="9CC2E5"/>
                </a:solidFill>
                <a:latin typeface="Arial" panose="020B0604020202020204" pitchFamily="34" charset="0"/>
              </a:rPr>
              <a:t>»</a:t>
            </a:r>
            <a:br>
              <a:rPr dirty="0"/>
            </a:br>
            <a:r>
              <a:rPr lang="de-CH" sz="1500" dirty="0">
                <a:solidFill>
                  <a:srgbClr val="9CC2E5"/>
                </a:solidFill>
                <a:latin typeface="Arial" panose="020B0604020202020204" pitchFamily="34" charset="0"/>
              </a:rPr>
              <a:t>5.2.1.</a:t>
            </a:r>
            <a:r>
              <a:rPr lang="en-US" sz="1500" dirty="0">
                <a:solidFill>
                  <a:srgbClr val="9CC2E5"/>
                </a:solidFill>
                <a:latin typeface="Arial" panose="020B0604020202020204" pitchFamily="34" charset="0"/>
              </a:rPr>
              <a:t>	</a:t>
            </a:r>
            <a:r>
              <a:rPr lang="de-CH" sz="1500" dirty="0">
                <a:solidFill>
                  <a:srgbClr val="9CC2E5"/>
                </a:solidFill>
                <a:latin typeface="Arial" panose="020B0604020202020204" pitchFamily="34" charset="0"/>
              </a:rPr>
              <a:t>«Le niveau sonore permet de se concentrer sur son travail.»</a:t>
            </a:r>
            <a:br>
              <a:rPr dirty="0"/>
            </a:br>
            <a:endParaRPr lang="fr-FR" sz="1500" dirty="0"/>
          </a:p>
        </p:txBody>
      </p:sp>
    </p:spTree>
    <p:extLst>
      <p:ext uri="{BB962C8B-B14F-4D97-AF65-F5344CB8AC3E}">
        <p14:creationId xmlns:p14="http://schemas.microsoft.com/office/powerpoint/2010/main" val="3239072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5352" y="386256"/>
            <a:ext cx="8957429" cy="918855"/>
          </a:xfrm>
        </p:spPr>
        <p:txBody>
          <a:bodyPr>
            <a:normAutofit fontScale="90000"/>
          </a:bodyPr>
          <a:lstStyle/>
          <a:p>
            <a:r>
              <a:rPr lang="de-CH" sz="3000" dirty="0"/>
              <a:t>Proposition d’amélioration lorsqu’il n’est pas possible de disposer d’un </a:t>
            </a:r>
            <a:r>
              <a:rPr lang="de-CH" sz="3000" dirty="0" err="1"/>
              <a:t>espace</a:t>
            </a:r>
            <a:r>
              <a:rPr lang="de-CH" sz="3000" dirty="0"/>
              <a:t> propre </a:t>
            </a:r>
          </a:p>
        </p:txBody>
      </p:sp>
      <p:sp>
        <p:nvSpPr>
          <p:cNvPr id="3" name="Textplatzhalter 2"/>
          <p:cNvSpPr>
            <a:spLocks noGrp="1"/>
          </p:cNvSpPr>
          <p:nvPr>
            <p:ph type="body" idx="1"/>
          </p:nvPr>
        </p:nvSpPr>
        <p:spPr>
          <a:xfrm>
            <a:off x="715352" y="1305110"/>
            <a:ext cx="4393521" cy="871592"/>
          </a:xfrm>
        </p:spPr>
        <p:txBody>
          <a:bodyPr/>
          <a:lstStyle/>
          <a:p>
            <a:r>
              <a:rPr dirty="0"/>
              <a:t>Améliorations proposées dans la littérature</a:t>
            </a:r>
            <a:r>
              <a:rPr lang="en-US" dirty="0"/>
              <a:t>	</a:t>
            </a:r>
          </a:p>
        </p:txBody>
      </p:sp>
      <p:sp>
        <p:nvSpPr>
          <p:cNvPr id="5" name="Textplatzhalter 4"/>
          <p:cNvSpPr>
            <a:spLocks noGrp="1"/>
          </p:cNvSpPr>
          <p:nvPr>
            <p:ph type="body" sz="half" idx="3"/>
          </p:nvPr>
        </p:nvSpPr>
        <p:spPr>
          <a:xfrm>
            <a:off x="5257622" y="1305109"/>
            <a:ext cx="4415158" cy="508610"/>
          </a:xfrm>
        </p:spPr>
        <p:txBody>
          <a:bodyPr>
            <a:normAutofit fontScale="92500"/>
          </a:bodyPr>
          <a:lstStyle/>
          <a:p>
            <a:r>
              <a:rPr dirty="0"/>
              <a:t>Exemples pratiques en Suisse</a:t>
            </a:r>
            <a:r>
              <a:rPr lang="en-US" dirty="0"/>
              <a:t>	</a:t>
            </a:r>
          </a:p>
        </p:txBody>
      </p:sp>
      <p:sp>
        <p:nvSpPr>
          <p:cNvPr id="4" name="Inhaltsplatzhalter 3"/>
          <p:cNvSpPr>
            <a:spLocks noGrp="1"/>
          </p:cNvSpPr>
          <p:nvPr>
            <p:ph sz="quarter" idx="2"/>
          </p:nvPr>
        </p:nvSpPr>
        <p:spPr>
          <a:xfrm>
            <a:off x="715351" y="2223964"/>
            <a:ext cx="4393522" cy="4323897"/>
          </a:xfrm>
        </p:spPr>
        <p:txBody>
          <a:bodyPr>
            <a:normAutofit fontScale="92500" lnSpcReduction="10000"/>
          </a:bodyPr>
          <a:lstStyle/>
          <a:p>
            <a:r>
              <a:rPr dirty="0"/>
              <a:t>Pancarte «Ne pas déranger!»</a:t>
            </a:r>
          </a:p>
          <a:p>
            <a:r>
              <a:rPr dirty="0"/>
              <a:t>La personne assurant la préparation porte un gilet fluorescent.</a:t>
            </a:r>
          </a:p>
          <a:p>
            <a:r>
              <a:rPr dirty="0"/>
              <a:t>Le personnel, les patients et les familles sont informés du fait que la personne qui assure la préparation ne doit pas être dérangée.</a:t>
            </a:r>
          </a:p>
          <a:p>
            <a:r>
              <a:rPr dirty="0"/>
              <a:t>Formation du personnel</a:t>
            </a:r>
            <a:r>
              <a:rPr lang="de-CH" dirty="0"/>
              <a:t> </a:t>
            </a:r>
            <a:endParaRPr dirty="0"/>
          </a:p>
          <a:p>
            <a:r>
              <a:rPr dirty="0"/>
              <a:t>Zone où l’on ne doit pas être interrompu</a:t>
            </a:r>
          </a:p>
          <a:p>
            <a:r>
              <a:rPr dirty="0"/>
              <a:t>Réponse au téléphone déléguée à une autre personne</a:t>
            </a:r>
          </a:p>
          <a:p>
            <a:endParaRPr lang="fr-FR" dirty="0"/>
          </a:p>
        </p:txBody>
      </p:sp>
      <p:sp>
        <p:nvSpPr>
          <p:cNvPr id="6" name="Inhaltsplatzhalter 5"/>
          <p:cNvSpPr>
            <a:spLocks noGrp="1"/>
          </p:cNvSpPr>
          <p:nvPr>
            <p:ph sz="quarter" idx="4"/>
          </p:nvPr>
        </p:nvSpPr>
        <p:spPr>
          <a:xfrm>
            <a:off x="5108872" y="2223964"/>
            <a:ext cx="4563909" cy="4323897"/>
          </a:xfrm>
        </p:spPr>
        <p:txBody>
          <a:bodyPr>
            <a:normAutofit fontScale="92500" lnSpcReduction="20000"/>
          </a:bodyPr>
          <a:lstStyle/>
          <a:p>
            <a:r>
              <a:rPr dirty="0"/>
              <a:t>Les médicaments sont préparés à des horaires fixes. </a:t>
            </a:r>
            <a:r>
              <a:rPr lang="de-CH" dirty="0">
                <a:sym typeface="Wingdings" panose="05000000000000000000" pitchFamily="2" charset="2"/>
              </a:rPr>
              <a:t> Le choix de l’horaire est essentiel.</a:t>
            </a:r>
          </a:p>
          <a:p>
            <a:r>
              <a:rPr lang="de-CH" dirty="0">
                <a:sym typeface="Wingdings" panose="05000000000000000000" pitchFamily="2" charset="2"/>
              </a:rPr>
              <a:t>Personne qui assure la préparation clairement désignée</a:t>
            </a:r>
          </a:p>
          <a:p>
            <a:r>
              <a:rPr lang="de-CH" dirty="0">
                <a:sym typeface="Wingdings" panose="05000000000000000000" pitchFamily="2" charset="2"/>
              </a:rPr>
              <a:t>Délimitation claire des postes de travail  Si possible, ne pas se gêner mutuellement </a:t>
            </a:r>
          </a:p>
          <a:p>
            <a:r>
              <a:rPr lang="de-CH" dirty="0">
                <a:sym typeface="Wingdings" panose="05000000000000000000" pitchFamily="2" charset="2"/>
              </a:rPr>
              <a:t>Perturbations évitées grâce au port d’un gilet, à la délégation des appels téléphoniques ou à la mise en place d’une pancarte d’avertissement</a:t>
            </a:r>
          </a:p>
          <a:p>
            <a:r>
              <a:rPr lang="de-CH" dirty="0">
                <a:sym typeface="Wingdings" panose="05000000000000000000" pitchFamily="2" charset="2"/>
              </a:rPr>
              <a:t>Transfert du matériel dans un espace plus calme pour la préparation des solutions parentérales</a:t>
            </a:r>
            <a:endParaRPr lang="fr-FR" dirty="0"/>
          </a:p>
        </p:txBody>
      </p:sp>
    </p:spTree>
    <p:extLst>
      <p:ext uri="{BB962C8B-B14F-4D97-AF65-F5344CB8AC3E}">
        <p14:creationId xmlns:p14="http://schemas.microsoft.com/office/powerpoint/2010/main" val="2548800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773406" y="558405"/>
            <a:ext cx="8957429" cy="1310648"/>
          </a:xfrm>
        </p:spPr>
        <p:txBody>
          <a:bodyPr>
            <a:normAutofit fontScale="90000"/>
          </a:bodyPr>
          <a:lstStyle/>
          <a:p>
            <a:r>
              <a:rPr dirty="0"/>
              <a:t>Résumé des interventions</a:t>
            </a:r>
            <a:br/>
            <a:r>
              <a:rPr lang="de-CH" sz="1500" dirty="0">
                <a:solidFill>
                  <a:srgbClr val="9CC2E5"/>
                </a:solidFill>
                <a:latin typeface="Arial" panose="020B0604020202020204" pitchFamily="34" charset="0"/>
              </a:rPr>
              <a:t>5.2. </a:t>
            </a:r>
            <a:r>
              <a:rPr lang="en-US" sz="1500" dirty="0">
                <a:solidFill>
                  <a:srgbClr val="9CC2E5"/>
                </a:solidFill>
                <a:latin typeface="Arial" panose="020B0604020202020204" pitchFamily="34" charset="0"/>
              </a:rPr>
              <a:t>	</a:t>
            </a:r>
            <a:r>
              <a:rPr lang="de-CH" sz="1500" dirty="0">
                <a:solidFill>
                  <a:srgbClr val="9CC2E5"/>
                </a:solidFill>
                <a:latin typeface="Arial" panose="020B0604020202020204" pitchFamily="34" charset="0"/>
              </a:rPr>
              <a:t>«Les zones dans lesquelles des médicaments sont préparés sont séparées et ordonnées»</a:t>
            </a:r>
            <a:br/>
            <a:r>
              <a:rPr lang="de-CH" sz="1500" dirty="0">
                <a:solidFill>
                  <a:srgbClr val="9CC2E5"/>
                </a:solidFill>
                <a:latin typeface="Arial" panose="020B0604020202020204" pitchFamily="34" charset="0"/>
              </a:rPr>
              <a:t>5.2.1.</a:t>
            </a:r>
            <a:r>
              <a:rPr lang="en-US" sz="1500" dirty="0">
                <a:solidFill>
                  <a:srgbClr val="9CC2E5"/>
                </a:solidFill>
                <a:latin typeface="Arial" panose="020B0604020202020204" pitchFamily="34" charset="0"/>
              </a:rPr>
              <a:t>	</a:t>
            </a:r>
            <a:r>
              <a:rPr lang="de-CH" sz="1500" dirty="0">
                <a:solidFill>
                  <a:srgbClr val="9CC2E5"/>
                </a:solidFill>
                <a:latin typeface="Arial" panose="020B0604020202020204" pitchFamily="34" charset="0"/>
              </a:rPr>
              <a:t>«Le niveau sonore permet de se concentrer sur son travail.»</a:t>
            </a:r>
            <a:br/>
            <a:endParaRPr lang="fr-FR"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3092764331"/>
              </p:ext>
            </p:extLst>
          </p:nvPr>
        </p:nvGraphicFramePr>
        <p:xfrm>
          <a:off x="773406" y="1562398"/>
          <a:ext cx="8957430" cy="5459726"/>
        </p:xfrm>
        <a:graphic>
          <a:graphicData uri="http://schemas.openxmlformats.org/drawingml/2006/table">
            <a:tbl>
              <a:tblPr firstRow="1" firstCol="1" bandRow="1"/>
              <a:tblGrid>
                <a:gridCol w="4245964">
                  <a:extLst>
                    <a:ext uri="{9D8B030D-6E8A-4147-A177-3AD203B41FA5}">
                      <a16:colId xmlns:a16="http://schemas.microsoft.com/office/drawing/2014/main" val="20000"/>
                    </a:ext>
                  </a:extLst>
                </a:gridCol>
                <a:gridCol w="607574">
                  <a:extLst>
                    <a:ext uri="{9D8B030D-6E8A-4147-A177-3AD203B41FA5}">
                      <a16:colId xmlns:a16="http://schemas.microsoft.com/office/drawing/2014/main" val="20001"/>
                    </a:ext>
                  </a:extLst>
                </a:gridCol>
                <a:gridCol w="607574">
                  <a:extLst>
                    <a:ext uri="{9D8B030D-6E8A-4147-A177-3AD203B41FA5}">
                      <a16:colId xmlns:a16="http://schemas.microsoft.com/office/drawing/2014/main" val="20002"/>
                    </a:ext>
                  </a:extLst>
                </a:gridCol>
                <a:gridCol w="607574">
                  <a:extLst>
                    <a:ext uri="{9D8B030D-6E8A-4147-A177-3AD203B41FA5}">
                      <a16:colId xmlns:a16="http://schemas.microsoft.com/office/drawing/2014/main" val="20003"/>
                    </a:ext>
                  </a:extLst>
                </a:gridCol>
                <a:gridCol w="607574">
                  <a:extLst>
                    <a:ext uri="{9D8B030D-6E8A-4147-A177-3AD203B41FA5}">
                      <a16:colId xmlns:a16="http://schemas.microsoft.com/office/drawing/2014/main" val="20004"/>
                    </a:ext>
                  </a:extLst>
                </a:gridCol>
                <a:gridCol w="235775">
                  <a:extLst>
                    <a:ext uri="{9D8B030D-6E8A-4147-A177-3AD203B41FA5}">
                      <a16:colId xmlns:a16="http://schemas.microsoft.com/office/drawing/2014/main" val="20005"/>
                    </a:ext>
                  </a:extLst>
                </a:gridCol>
                <a:gridCol w="519913">
                  <a:extLst>
                    <a:ext uri="{9D8B030D-6E8A-4147-A177-3AD203B41FA5}">
                      <a16:colId xmlns:a16="http://schemas.microsoft.com/office/drawing/2014/main" val="20006"/>
                    </a:ext>
                  </a:extLst>
                </a:gridCol>
                <a:gridCol w="518907">
                  <a:extLst>
                    <a:ext uri="{9D8B030D-6E8A-4147-A177-3AD203B41FA5}">
                      <a16:colId xmlns:a16="http://schemas.microsoft.com/office/drawing/2014/main" val="20007"/>
                    </a:ext>
                  </a:extLst>
                </a:gridCol>
                <a:gridCol w="197487">
                  <a:extLst>
                    <a:ext uri="{9D8B030D-6E8A-4147-A177-3AD203B41FA5}">
                      <a16:colId xmlns:a16="http://schemas.microsoft.com/office/drawing/2014/main" val="20008"/>
                    </a:ext>
                  </a:extLst>
                </a:gridCol>
                <a:gridCol w="494723">
                  <a:extLst>
                    <a:ext uri="{9D8B030D-6E8A-4147-A177-3AD203B41FA5}">
                      <a16:colId xmlns:a16="http://schemas.microsoft.com/office/drawing/2014/main" val="20009"/>
                    </a:ext>
                  </a:extLst>
                </a:gridCol>
                <a:gridCol w="314365">
                  <a:extLst>
                    <a:ext uri="{9D8B030D-6E8A-4147-A177-3AD203B41FA5}">
                      <a16:colId xmlns:a16="http://schemas.microsoft.com/office/drawing/2014/main" val="20010"/>
                    </a:ext>
                  </a:extLst>
                </a:gridCol>
              </a:tblGrid>
              <a:tr h="824680">
                <a:tc>
                  <a:txBody>
                    <a:bodyPr/>
                    <a:lstStyle/>
                    <a:p>
                      <a:pPr algn="just">
                        <a:lnSpc>
                          <a:spcPct val="150000"/>
                        </a:lnSpc>
                        <a:spcAft>
                          <a:spcPts val="0"/>
                        </a:spcAft>
                      </a:pPr>
                      <a:r>
                        <a:rPr lang="de-CH" sz="700" b="1" dirty="0" err="1">
                          <a:effectLst/>
                          <a:latin typeface="Arial" panose="020B0604020202020204" pitchFamily="34" charset="0"/>
                        </a:rPr>
                        <a:t>Sources</a:t>
                      </a:r>
                      <a:r>
                        <a:rPr lang="de-CH" sz="700" b="1" dirty="0">
                          <a:effectLst/>
                          <a:latin typeface="Arial" panose="020B0604020202020204" pitchFamily="34" charset="0"/>
                        </a:rPr>
                        <a:t> (</a:t>
                      </a:r>
                      <a:r>
                        <a:rPr lang="de-CH" sz="700" b="1" dirty="0" err="1">
                          <a:effectLst/>
                          <a:latin typeface="Arial" panose="020B0604020202020204" pitchFamily="34" charset="0"/>
                        </a:rPr>
                        <a:t>études</a:t>
                      </a:r>
                      <a:r>
                        <a:rPr lang="de-CH" sz="700" b="1" dirty="0">
                          <a:effectLst/>
                          <a:latin typeface="Arial" panose="020B0604020202020204" pitchFamily="34" charset="0"/>
                        </a:rPr>
                        <a:t>, </a:t>
                      </a:r>
                      <a:r>
                        <a:rPr lang="de-CH" sz="700" b="1" dirty="0" err="1">
                          <a:effectLst/>
                          <a:latin typeface="Arial" panose="020B0604020202020204" pitchFamily="34" charset="0"/>
                        </a:rPr>
                        <a:t>recommandations</a:t>
                      </a:r>
                      <a:r>
                        <a:rPr lang="de-CH" sz="700" b="1" dirty="0">
                          <a:effectLst/>
                          <a:latin typeface="Arial" panose="020B0604020202020204" pitchFamily="34" charset="0"/>
                        </a:rPr>
                        <a: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Aft>
                          <a:spcPts val="0"/>
                        </a:spcAft>
                      </a:pPr>
                      <a:r>
                        <a:rPr lang="de-CH" sz="700" b="1">
                          <a:effectLst/>
                          <a:latin typeface="Arial" panose="020B0604020202020204" pitchFamily="34" charset="0"/>
                        </a:rPr>
                        <a:t>A.M. Fore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[30]</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E. Relihan</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[33]</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R. Freeman</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[32]</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K. Anthony</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[31]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b="1">
                          <a:effectLst/>
                          <a:latin typeface="Arial" panose="020B0604020202020204" pitchFamily="34" charset="0"/>
                        </a:rPr>
                        <a:t>Entretien hôpital Z</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700" b="1">
                          <a:effectLst/>
                          <a:latin typeface="Arial" panose="020B0604020202020204" pitchFamily="34" charset="0"/>
                        </a:rPr>
                        <a:t>Entretien hôpital B</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pPr>
                      <a:endParaRPr lang="de-CH" sz="900">
                        <a:effectLst/>
                        <a:latin typeface="Calibri" panose="020F0502020204030204" pitchFamily="34"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b="1">
                          <a:effectLst/>
                          <a:latin typeface="Arial" panose="020B0604020202020204" pitchFamily="34" charset="0"/>
                        </a:rPr>
                        <a:t>M. Gauch</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[66]</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a:effectLst/>
                          <a:latin typeface="Arial" panose="020B0604020202020204" pitchFamily="34" charset="0"/>
                        </a:rPr>
                        <a:t>Total</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3396">
                <a:tc>
                  <a:txBody>
                    <a:bodyPr/>
                    <a:lstStyle/>
                    <a:p>
                      <a:pPr algn="just">
                        <a:lnSpc>
                          <a:spcPct val="150000"/>
                        </a:lnSpc>
                        <a:spcAft>
                          <a:spcPts val="0"/>
                        </a:spcAft>
                      </a:pPr>
                      <a:r>
                        <a:rPr lang="de-CH" sz="700" b="1">
                          <a:effectLst/>
                          <a:latin typeface="Arial" panose="020B0604020202020204" pitchFamily="34" charset="0"/>
                        </a:rPr>
                        <a:t> Caractéristiques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8762">
                <a:tc>
                  <a:txBody>
                    <a:bodyPr/>
                    <a:lstStyle/>
                    <a:p>
                      <a:pPr algn="just">
                        <a:lnSpc>
                          <a:spcPct val="150000"/>
                        </a:lnSpc>
                        <a:spcAft>
                          <a:spcPts val="0"/>
                        </a:spcAft>
                      </a:pPr>
                      <a:r>
                        <a:rPr lang="de-CH" sz="700" b="1">
                          <a:effectLst/>
                          <a:latin typeface="Arial" panose="020B0604020202020204" pitchFamily="34" charset="0"/>
                        </a:rPr>
                        <a:t>Groupe cible</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Personnel soignant</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6</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49465">
                <a:tc>
                  <a:txBody>
                    <a:bodyPr/>
                    <a:lstStyle/>
                    <a:p>
                      <a:pPr algn="just">
                        <a:lnSpc>
                          <a:spcPct val="150000"/>
                        </a:lnSpc>
                        <a:spcAft>
                          <a:spcPts val="0"/>
                        </a:spcAft>
                      </a:pPr>
                      <a:r>
                        <a:rPr lang="de-CH" sz="700" b="1">
                          <a:effectLst/>
                          <a:latin typeface="Arial" panose="020B0604020202020204" pitchFamily="34" charset="0"/>
                        </a:rPr>
                        <a:t>Facteurs mesurés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Nombre d’interruptions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Taux d’erreurs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Personne qui a interrompu le processus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Durée de l’interruption</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Avis du personnel</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Analyse du CIRS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5</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4</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70027">
                <a:tc>
                  <a:txBody>
                    <a:bodyPr/>
                    <a:lstStyle/>
                    <a:p>
                      <a:pPr algn="just">
                        <a:lnSpc>
                          <a:spcPct val="150000"/>
                        </a:lnSpc>
                        <a:spcAft>
                          <a:spcPts val="0"/>
                        </a:spcAft>
                      </a:pPr>
                      <a:r>
                        <a:rPr lang="de-CH" sz="700" b="1">
                          <a:effectLst/>
                          <a:latin typeface="Arial" panose="020B0604020202020204" pitchFamily="34" charset="0"/>
                        </a:rPr>
                        <a:t>Type d’intervention</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Pancarte «Ne pas déranger!»</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Gilets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Information du personnel</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Information des patients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Information de la famille</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Formation du personnel</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Liste de contrôle</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Zone sans interruption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Réponse au téléphone déléguée à une autre personne</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Espace séparé pour les médicaments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4</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6</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4</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3</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2</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3</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2</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33396">
                <a:tc>
                  <a:txBody>
                    <a:bodyPr/>
                    <a:lstStyle/>
                    <a:p>
                      <a:pPr algn="just">
                        <a:lnSpc>
                          <a:spcPct val="150000"/>
                        </a:lnSpc>
                        <a:spcAft>
                          <a:spcPts val="0"/>
                        </a:spcAft>
                      </a:pPr>
                      <a:r>
                        <a:rPr lang="de-CH" sz="700" b="1" dirty="0">
                          <a:effectLst/>
                          <a:latin typeface="Arial" panose="020B0604020202020204" pitchFamily="34" charset="0"/>
                        </a:rPr>
                        <a:t>Effet </a:t>
                      </a:r>
                      <a:r>
                        <a:rPr lang="de-CH" sz="700" b="1" dirty="0" err="1">
                          <a:effectLst/>
                          <a:latin typeface="Arial" panose="020B0604020202020204" pitchFamily="34" charset="0"/>
                        </a:rPr>
                        <a:t>positif</a:t>
                      </a:r>
                      <a:r>
                        <a:rPr lang="de-CH" sz="700" b="1" dirty="0">
                          <a:effectLst/>
                          <a:latin typeface="Arial" panose="020B0604020202020204" pitchFamily="34" charset="0"/>
                        </a:rPr>
                        <a:t> </a:t>
                      </a:r>
                      <a:r>
                        <a:rPr lang="de-CH" sz="700" b="1" dirty="0" err="1">
                          <a:effectLst/>
                          <a:latin typeface="Arial" panose="020B0604020202020204" pitchFamily="34" charset="0"/>
                        </a:rPr>
                        <a:t>observé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700">
                          <a:effectLst/>
                          <a:latin typeface="Arial" panose="020B0604020202020204" pitchFamily="34" charset="0"/>
                        </a:rPr>
                        <a:t> </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pPr>
                      <a:endParaRPr lang="de-CH" sz="900">
                        <a:effectLst/>
                        <a:latin typeface="Calibri" panose="020F0502020204030204" pitchFamily="34"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700">
                          <a:effectLst/>
                          <a:latin typeface="Arial" panose="020B0604020202020204" pitchFamily="34" charset="0"/>
                        </a:rPr>
                        <a:t>X</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dirty="0">
                          <a:effectLst/>
                          <a:latin typeface="Arial" panose="020B0604020202020204" pitchFamily="34" charset="0"/>
                        </a:rPr>
                        <a:t>5</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6087" marR="36087" marT="76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317714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0" indent="0">
              <a:buNone/>
            </a:pPr>
            <a:r>
              <a:rPr lang="de-CH" b="1" dirty="0"/>
              <a:t>Exemple pratique en Suisse:</a:t>
            </a:r>
          </a:p>
          <a:p>
            <a:r>
              <a:rPr dirty="0"/>
              <a:t>Site web avec des directives posologiques claires pour chaque médicament en fonction de l’indication </a:t>
            </a:r>
            <a:r>
              <a:rPr lang="de-CH" dirty="0">
                <a:sym typeface="Wingdings" panose="05000000000000000000" pitchFamily="2" charset="2"/>
              </a:rPr>
              <a:t> Site créé par des experts à partir de publications spécialisées</a:t>
            </a:r>
            <a:endParaRPr lang="fr-FR" dirty="0"/>
          </a:p>
          <a:p>
            <a:r>
              <a:rPr dirty="0"/>
              <a:t>Site web toujours à jour</a:t>
            </a:r>
          </a:p>
          <a:p>
            <a:r>
              <a:rPr dirty="0"/>
              <a:t>Accès facile </a:t>
            </a:r>
          </a:p>
          <a:p>
            <a:r>
              <a:rPr dirty="0"/>
              <a:t>En l’absence de posologie pour un médicament </a:t>
            </a:r>
            <a:r>
              <a:rPr lang="de-CH" dirty="0">
                <a:sym typeface="Wingdings" panose="05000000000000000000" pitchFamily="2" charset="2"/>
              </a:rPr>
              <a:t> Demande auprès de la pharmacie de l’hôpital </a:t>
            </a:r>
          </a:p>
          <a:p>
            <a:pPr marL="0" indent="0">
              <a:buNone/>
            </a:pPr>
            <a:r>
              <a:rPr lang="de-CH" dirty="0">
                <a:sym typeface="Wingdings" panose="05000000000000000000" pitchFamily="2" charset="2"/>
              </a:rPr>
              <a:t>  (ex.: utilisation off-label en pédiatrie)</a:t>
            </a:r>
            <a:endParaRPr lang="fr-FR" dirty="0"/>
          </a:p>
        </p:txBody>
      </p:sp>
      <p:sp>
        <p:nvSpPr>
          <p:cNvPr id="2" name="Titel 1"/>
          <p:cNvSpPr>
            <a:spLocks noGrp="1"/>
          </p:cNvSpPr>
          <p:nvPr>
            <p:ph type="title"/>
          </p:nvPr>
        </p:nvSpPr>
        <p:spPr/>
        <p:txBody>
          <a:bodyPr>
            <a:normAutofit fontScale="90000"/>
          </a:bodyPr>
          <a:lstStyle/>
          <a:p>
            <a:pPr>
              <a:lnSpc>
                <a:spcPct val="107000"/>
              </a:lnSpc>
              <a:spcAft>
                <a:spcPts val="741"/>
              </a:spcAft>
            </a:pPr>
            <a:br>
              <a:rPr dirty="0"/>
            </a:br>
            <a:br>
              <a:rPr dirty="0"/>
            </a:br>
            <a:r>
              <a:rPr lang="de-CH" sz="2800" u="sng" dirty="0">
                <a:solidFill>
                  <a:srgbClr val="9CC2E5"/>
                </a:solidFill>
                <a:latin typeface="Arial" panose="020B0604020202020204" pitchFamily="34" charset="0"/>
              </a:rPr>
              <a:t>5. Préparation / Distribution / Administration</a:t>
            </a:r>
            <a:br>
              <a:rPr dirty="0"/>
            </a:br>
            <a:r>
              <a:rPr lang="de-CH" sz="1700" dirty="0">
                <a:solidFill>
                  <a:srgbClr val="9CC2E5"/>
                </a:solidFill>
                <a:latin typeface="Arial" panose="020B0604020202020204" pitchFamily="34" charset="0"/>
              </a:rPr>
              <a:t>5.11</a:t>
            </a:r>
            <a:r>
              <a:rPr lang="en-US" sz="1700" dirty="0">
                <a:solidFill>
                  <a:srgbClr val="9CC2E5"/>
                </a:solidFill>
                <a:latin typeface="Arial" panose="020B0604020202020204" pitchFamily="34" charset="0"/>
              </a:rPr>
              <a:t>	</a:t>
            </a:r>
            <a:r>
              <a:rPr lang="de-CH" sz="1700" dirty="0">
                <a:solidFill>
                  <a:srgbClr val="9CC2E5"/>
                </a:solidFill>
                <a:latin typeface="Arial" panose="020B0604020202020204" pitchFamily="34" charset="0"/>
              </a:rPr>
              <a:t>«Des directives pour des doses minimales et maximales ainsi que des mesures de </a:t>
            </a:r>
            <a:r>
              <a:rPr lang="de-CH" sz="1700" dirty="0" err="1">
                <a:solidFill>
                  <a:srgbClr val="9CC2E5"/>
                </a:solidFill>
                <a:latin typeface="Arial" panose="020B0604020202020204" pitchFamily="34" charset="0"/>
              </a:rPr>
              <a:t>sécurité</a:t>
            </a:r>
            <a:r>
              <a:rPr lang="de-CH" sz="1700" dirty="0">
                <a:solidFill>
                  <a:srgbClr val="9CC2E5"/>
                </a:solidFill>
                <a:latin typeface="Arial" panose="020B0604020202020204" pitchFamily="34" charset="0"/>
              </a:rPr>
              <a:t> 	</a:t>
            </a:r>
            <a:r>
              <a:rPr lang="de-CH" sz="1700" dirty="0" err="1">
                <a:solidFill>
                  <a:srgbClr val="9CC2E5"/>
                </a:solidFill>
                <a:latin typeface="Arial" panose="020B0604020202020204" pitchFamily="34" charset="0"/>
              </a:rPr>
              <a:t>particulières</a:t>
            </a:r>
            <a:r>
              <a:rPr lang="de-CH" sz="1700" dirty="0">
                <a:solidFill>
                  <a:srgbClr val="9CC2E5"/>
                </a:solidFill>
                <a:latin typeface="Arial" panose="020B0604020202020204" pitchFamily="34" charset="0"/>
              </a:rPr>
              <a:t> sont disponibles pour les médicaments à haut risque.»</a:t>
            </a:r>
            <a:br>
              <a:rPr dirty="0"/>
            </a:br>
            <a:endParaRPr lang="fr-FR" dirty="0"/>
          </a:p>
        </p:txBody>
      </p:sp>
    </p:spTree>
    <p:extLst>
      <p:ext uri="{BB962C8B-B14F-4D97-AF65-F5344CB8AC3E}">
        <p14:creationId xmlns:p14="http://schemas.microsoft.com/office/powerpoint/2010/main" val="1081805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5352" y="386256"/>
            <a:ext cx="8957429" cy="918855"/>
          </a:xfrm>
        </p:spPr>
        <p:txBody>
          <a:bodyPr>
            <a:normAutofit/>
          </a:bodyPr>
          <a:lstStyle/>
          <a:p>
            <a:r>
              <a:rPr lang="de-CH" sz="3000" dirty="0"/>
              <a:t>Propositions d’amélioration </a:t>
            </a:r>
          </a:p>
        </p:txBody>
      </p:sp>
      <p:sp>
        <p:nvSpPr>
          <p:cNvPr id="3" name="Textplatzhalter 2"/>
          <p:cNvSpPr>
            <a:spLocks noGrp="1"/>
          </p:cNvSpPr>
          <p:nvPr>
            <p:ph type="body" idx="1"/>
          </p:nvPr>
        </p:nvSpPr>
        <p:spPr>
          <a:xfrm>
            <a:off x="715352" y="1305110"/>
            <a:ext cx="4393521" cy="871592"/>
          </a:xfrm>
        </p:spPr>
        <p:txBody>
          <a:bodyPr/>
          <a:lstStyle/>
          <a:p>
            <a:r>
              <a:rPr dirty="0"/>
              <a:t>Littérature internationale</a:t>
            </a:r>
            <a:r>
              <a:rPr lang="en-US" dirty="0"/>
              <a:t>		</a:t>
            </a:r>
          </a:p>
        </p:txBody>
      </p:sp>
      <p:sp>
        <p:nvSpPr>
          <p:cNvPr id="5" name="Textplatzhalter 4"/>
          <p:cNvSpPr>
            <a:spLocks noGrp="1"/>
          </p:cNvSpPr>
          <p:nvPr>
            <p:ph type="body" sz="half" idx="3"/>
          </p:nvPr>
        </p:nvSpPr>
        <p:spPr>
          <a:xfrm>
            <a:off x="5257622" y="1305110"/>
            <a:ext cx="4415158" cy="871592"/>
          </a:xfrm>
        </p:spPr>
        <p:txBody>
          <a:bodyPr/>
          <a:lstStyle/>
          <a:p>
            <a:r>
              <a:rPr dirty="0"/>
              <a:t>Exemple pratique en Suisse</a:t>
            </a:r>
          </a:p>
        </p:txBody>
      </p:sp>
      <p:sp>
        <p:nvSpPr>
          <p:cNvPr id="4" name="Inhaltsplatzhalter 3"/>
          <p:cNvSpPr>
            <a:spLocks noGrp="1"/>
          </p:cNvSpPr>
          <p:nvPr>
            <p:ph sz="quarter" idx="2"/>
          </p:nvPr>
        </p:nvSpPr>
        <p:spPr>
          <a:xfrm>
            <a:off x="715351" y="2223964"/>
            <a:ext cx="4393522" cy="4323897"/>
          </a:xfrm>
        </p:spPr>
        <p:txBody>
          <a:bodyPr>
            <a:normAutofit/>
          </a:bodyPr>
          <a:lstStyle/>
          <a:p>
            <a:r>
              <a:rPr dirty="0"/>
              <a:t>Aucune étude portant sur ce problème n’a été trouvée.</a:t>
            </a:r>
          </a:p>
          <a:p>
            <a:r>
              <a:rPr dirty="0"/>
              <a:t>Il existe toutefois des publications dont les auteurs voient un intérêt à réduire le spectre des médicaments à quelques </a:t>
            </a:r>
            <a:r>
              <a:rPr dirty="0" err="1"/>
              <a:t>posologies</a:t>
            </a:r>
            <a:r>
              <a:rPr dirty="0"/>
              <a:t> standard</a:t>
            </a:r>
            <a:r>
              <a:rPr lang="fr-CH" dirty="0"/>
              <a:t>s</a:t>
            </a:r>
            <a:r>
              <a:rPr dirty="0"/>
              <a:t>.</a:t>
            </a:r>
          </a:p>
        </p:txBody>
      </p:sp>
      <p:sp>
        <p:nvSpPr>
          <p:cNvPr id="6" name="Inhaltsplatzhalter 5"/>
          <p:cNvSpPr>
            <a:spLocks noGrp="1"/>
          </p:cNvSpPr>
          <p:nvPr>
            <p:ph sz="quarter" idx="4"/>
          </p:nvPr>
        </p:nvSpPr>
        <p:spPr>
          <a:xfrm>
            <a:off x="5108872" y="2223964"/>
            <a:ext cx="4563909" cy="4323897"/>
          </a:xfrm>
        </p:spPr>
        <p:txBody>
          <a:bodyPr>
            <a:normAutofit/>
          </a:bodyPr>
          <a:lstStyle/>
          <a:p>
            <a:r>
              <a:rPr dirty="0"/>
              <a:t>Directives pour le dosage des </a:t>
            </a:r>
            <a:r>
              <a:rPr dirty="0" err="1"/>
              <a:t>médicaments</a:t>
            </a:r>
            <a:r>
              <a:rPr dirty="0"/>
              <a:t> </a:t>
            </a:r>
            <a:r>
              <a:rPr lang="fr-CH" dirty="0"/>
              <a:t>à risque</a:t>
            </a:r>
            <a:r>
              <a:rPr dirty="0"/>
              <a:t> disponibles sur l’intranet</a:t>
            </a:r>
          </a:p>
          <a:p>
            <a:r>
              <a:rPr dirty="0"/>
              <a:t>Constitution d’une équipe interdisciplinaire pour établir ces directives</a:t>
            </a:r>
          </a:p>
          <a:p>
            <a:r>
              <a:rPr dirty="0"/>
              <a:t>Contrôle du respect des directives par le biais de contrôles aléatoires</a:t>
            </a:r>
          </a:p>
          <a:p>
            <a:endParaRPr lang="fr-FR" dirty="0"/>
          </a:p>
        </p:txBody>
      </p:sp>
    </p:spTree>
    <p:extLst>
      <p:ext uri="{BB962C8B-B14F-4D97-AF65-F5344CB8AC3E}">
        <p14:creationId xmlns:p14="http://schemas.microsoft.com/office/powerpoint/2010/main" val="1002382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6"/>
          <p:cNvSpPr>
            <a:spLocks noGrp="1"/>
          </p:cNvSpPr>
          <p:nvPr>
            <p:ph type="title"/>
          </p:nvPr>
        </p:nvSpPr>
        <p:spPr/>
        <p:txBody>
          <a:bodyPr>
            <a:normAutofit/>
          </a:bodyPr>
          <a:lstStyle/>
          <a:p>
            <a:r>
              <a:rPr dirty="0"/>
              <a:t>Résumé des interventions</a:t>
            </a:r>
            <a:br>
              <a:rPr dirty="0"/>
            </a:br>
            <a:r>
              <a:rPr lang="de-CH" sz="1400" dirty="0">
                <a:solidFill>
                  <a:srgbClr val="9CC2E5"/>
                </a:solidFill>
                <a:latin typeface="Arial" panose="020B0604020202020204" pitchFamily="34" charset="0"/>
              </a:rPr>
              <a:t>5.11</a:t>
            </a:r>
            <a:r>
              <a:rPr lang="en-US" sz="1400" dirty="0">
                <a:solidFill>
                  <a:srgbClr val="9CC2E5"/>
                </a:solidFill>
                <a:latin typeface="Arial" panose="020B0604020202020204" pitchFamily="34" charset="0"/>
              </a:rPr>
              <a:t>	</a:t>
            </a:r>
            <a:r>
              <a:rPr lang="de-CH" sz="1400" dirty="0">
                <a:solidFill>
                  <a:srgbClr val="9CC2E5"/>
                </a:solidFill>
                <a:latin typeface="Arial" panose="020B0604020202020204" pitchFamily="34" charset="0"/>
              </a:rPr>
              <a:t>«Des directives pour des doses minimales et maximales ainsi que des mesures de </a:t>
            </a:r>
            <a:r>
              <a:rPr lang="de-CH" sz="1400" dirty="0" err="1">
                <a:solidFill>
                  <a:srgbClr val="9CC2E5"/>
                </a:solidFill>
                <a:latin typeface="Arial" panose="020B0604020202020204" pitchFamily="34" charset="0"/>
              </a:rPr>
              <a:t>sécurité</a:t>
            </a:r>
            <a:r>
              <a:rPr lang="de-CH" sz="1400" dirty="0">
                <a:solidFill>
                  <a:srgbClr val="9CC2E5"/>
                </a:solidFill>
                <a:latin typeface="Arial" panose="020B0604020202020204" pitchFamily="34" charset="0"/>
              </a:rPr>
              <a:t> 	</a:t>
            </a:r>
            <a:r>
              <a:rPr lang="de-CH" sz="1400" dirty="0" err="1">
                <a:solidFill>
                  <a:srgbClr val="9CC2E5"/>
                </a:solidFill>
                <a:latin typeface="Arial" panose="020B0604020202020204" pitchFamily="34" charset="0"/>
              </a:rPr>
              <a:t>particulières</a:t>
            </a:r>
            <a:r>
              <a:rPr lang="de-CH" sz="1400" dirty="0">
                <a:solidFill>
                  <a:srgbClr val="9CC2E5"/>
                </a:solidFill>
                <a:latin typeface="Arial" panose="020B0604020202020204" pitchFamily="34" charset="0"/>
              </a:rPr>
              <a:t> sont disponibles pour les médicaments à haut risque.»</a:t>
            </a:r>
            <a:endParaRPr lang="fr-FR" sz="3300"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182388497"/>
              </p:ext>
            </p:extLst>
          </p:nvPr>
        </p:nvGraphicFramePr>
        <p:xfrm>
          <a:off x="519269" y="1502036"/>
          <a:ext cx="9346884" cy="5740598"/>
        </p:xfrm>
        <a:graphic>
          <a:graphicData uri="http://schemas.openxmlformats.org/drawingml/2006/table">
            <a:tbl>
              <a:tblPr firstRow="1" firstCol="1" bandRow="1"/>
              <a:tblGrid>
                <a:gridCol w="4216075">
                  <a:extLst>
                    <a:ext uri="{9D8B030D-6E8A-4147-A177-3AD203B41FA5}">
                      <a16:colId xmlns:a16="http://schemas.microsoft.com/office/drawing/2014/main" val="20000"/>
                    </a:ext>
                  </a:extLst>
                </a:gridCol>
                <a:gridCol w="429009">
                  <a:extLst>
                    <a:ext uri="{9D8B030D-6E8A-4147-A177-3AD203B41FA5}">
                      <a16:colId xmlns:a16="http://schemas.microsoft.com/office/drawing/2014/main" val="20001"/>
                    </a:ext>
                  </a:extLst>
                </a:gridCol>
                <a:gridCol w="271006">
                  <a:extLst>
                    <a:ext uri="{9D8B030D-6E8A-4147-A177-3AD203B41FA5}">
                      <a16:colId xmlns:a16="http://schemas.microsoft.com/office/drawing/2014/main" val="20002"/>
                    </a:ext>
                  </a:extLst>
                </a:gridCol>
                <a:gridCol w="546009">
                  <a:extLst>
                    <a:ext uri="{9D8B030D-6E8A-4147-A177-3AD203B41FA5}">
                      <a16:colId xmlns:a16="http://schemas.microsoft.com/office/drawing/2014/main" val="20003"/>
                    </a:ext>
                  </a:extLst>
                </a:gridCol>
                <a:gridCol w="533011">
                  <a:extLst>
                    <a:ext uri="{9D8B030D-6E8A-4147-A177-3AD203B41FA5}">
                      <a16:colId xmlns:a16="http://schemas.microsoft.com/office/drawing/2014/main" val="20004"/>
                    </a:ext>
                  </a:extLst>
                </a:gridCol>
                <a:gridCol w="269720">
                  <a:extLst>
                    <a:ext uri="{9D8B030D-6E8A-4147-A177-3AD203B41FA5}">
                      <a16:colId xmlns:a16="http://schemas.microsoft.com/office/drawing/2014/main" val="20005"/>
                    </a:ext>
                  </a:extLst>
                </a:gridCol>
                <a:gridCol w="600012">
                  <a:extLst>
                    <a:ext uri="{9D8B030D-6E8A-4147-A177-3AD203B41FA5}">
                      <a16:colId xmlns:a16="http://schemas.microsoft.com/office/drawing/2014/main" val="20006"/>
                    </a:ext>
                  </a:extLst>
                </a:gridCol>
                <a:gridCol w="1008019">
                  <a:extLst>
                    <a:ext uri="{9D8B030D-6E8A-4147-A177-3AD203B41FA5}">
                      <a16:colId xmlns:a16="http://schemas.microsoft.com/office/drawing/2014/main" val="20007"/>
                    </a:ext>
                  </a:extLst>
                </a:gridCol>
                <a:gridCol w="998017">
                  <a:extLst>
                    <a:ext uri="{9D8B030D-6E8A-4147-A177-3AD203B41FA5}">
                      <a16:colId xmlns:a16="http://schemas.microsoft.com/office/drawing/2014/main" val="20008"/>
                    </a:ext>
                  </a:extLst>
                </a:gridCol>
                <a:gridCol w="476006">
                  <a:extLst>
                    <a:ext uri="{9D8B030D-6E8A-4147-A177-3AD203B41FA5}">
                      <a16:colId xmlns:a16="http://schemas.microsoft.com/office/drawing/2014/main" val="20009"/>
                    </a:ext>
                  </a:extLst>
                </a:gridCol>
              </a:tblGrid>
              <a:tr h="1206478">
                <a:tc>
                  <a:txBody>
                    <a:bodyPr/>
                    <a:lstStyle/>
                    <a:p>
                      <a:pPr algn="just">
                        <a:lnSpc>
                          <a:spcPct val="150000"/>
                        </a:lnSpc>
                        <a:spcAft>
                          <a:spcPts val="0"/>
                        </a:spcAft>
                      </a:pPr>
                      <a:r>
                        <a:rPr lang="de-CH" sz="700" b="1" dirty="0" err="1">
                          <a:effectLst/>
                          <a:latin typeface="Arial" panose="020B0604020202020204" pitchFamily="34" charset="0"/>
                        </a:rPr>
                        <a:t>Sources</a:t>
                      </a:r>
                      <a:r>
                        <a:rPr lang="de-CH" sz="700" b="1" dirty="0">
                          <a:effectLst/>
                          <a:latin typeface="Arial" panose="020B0604020202020204" pitchFamily="34" charset="0"/>
                        </a:rPr>
                        <a:t> (</a:t>
                      </a:r>
                      <a:r>
                        <a:rPr lang="de-CH" sz="700" b="1" dirty="0" err="1">
                          <a:effectLst/>
                          <a:latin typeface="Arial" panose="020B0604020202020204" pitchFamily="34" charset="0"/>
                        </a:rPr>
                        <a:t>études</a:t>
                      </a:r>
                      <a:r>
                        <a:rPr lang="de-CH" sz="700" b="1" dirty="0">
                          <a:effectLst/>
                          <a:latin typeface="Arial" panose="020B0604020202020204" pitchFamily="34" charset="0"/>
                        </a:rPr>
                        <a:t>, </a:t>
                      </a:r>
                      <a:r>
                        <a:rPr lang="de-CH" sz="700" b="1" dirty="0" err="1">
                          <a:effectLst/>
                          <a:latin typeface="Arial" panose="020B0604020202020204" pitchFamily="34" charset="0"/>
                        </a:rPr>
                        <a:t>recommandations</a:t>
                      </a:r>
                      <a:r>
                        <a:rPr lang="de-CH" sz="700" b="1" dirty="0">
                          <a:effectLst/>
                          <a:latin typeface="Arial" panose="020B0604020202020204" pitchFamily="34" charset="0"/>
                        </a:rPr>
                        <a:t>...)</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l">
                        <a:lnSpc>
                          <a:spcPct val="150000"/>
                        </a:lnSpc>
                        <a:spcAft>
                          <a:spcPts val="0"/>
                        </a:spcAft>
                      </a:pPr>
                      <a:r>
                        <a:rPr lang="de-CH" sz="700" b="1" dirty="0">
                          <a:effectLst/>
                          <a:latin typeface="Arial" panose="020B0604020202020204" pitchFamily="34" charset="0"/>
                        </a:rPr>
                        <a:t>G.Y. Larsen  </a:t>
                      </a:r>
                      <a:r>
                        <a:rPr lang="de-CH" sz="700" dirty="0">
                          <a:effectLst/>
                          <a:latin typeface="Arial" panose="020B0604020202020204" pitchFamily="34" charset="0"/>
                        </a:rPr>
                        <a:t>[28]</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l">
                        <a:lnSpc>
                          <a:spcPct val="150000"/>
                        </a:lnSpc>
                        <a:spcAft>
                          <a:spcPts val="0"/>
                        </a:spcAft>
                      </a:pPr>
                      <a:r>
                        <a:rPr lang="de-CH" sz="700" b="1">
                          <a:effectLst/>
                          <a:latin typeface="Arial" panose="020B0604020202020204" pitchFamily="34" charset="0"/>
                        </a:rPr>
                        <a:t>Entretien hôpital Z</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l">
                        <a:lnSpc>
                          <a:spcPct val="150000"/>
                        </a:lnSpc>
                        <a:spcAft>
                          <a:spcPts val="0"/>
                        </a:spcAft>
                      </a:pPr>
                      <a:r>
                        <a:rPr lang="de-CH" sz="700" b="1">
                          <a:effectLst/>
                          <a:latin typeface="Arial" panose="020B0604020202020204" pitchFamily="34" charset="0"/>
                        </a:rPr>
                        <a:t>Entretien hôpital B</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l">
                        <a:lnSpc>
                          <a:spcPct val="150000"/>
                        </a:lnSpc>
                        <a:spcAft>
                          <a:spcPts val="0"/>
                        </a:spcAft>
                      </a:pPr>
                      <a:r>
                        <a:rPr lang="de-CH" sz="700" b="1" dirty="0">
                          <a:effectLst/>
                          <a:latin typeface="Arial" panose="020B0604020202020204" pitchFamily="34" charset="0"/>
                        </a:rPr>
                        <a:t>GSASA, </a:t>
                      </a:r>
                      <a:r>
                        <a:rPr lang="de-CH" sz="700" b="1" dirty="0" err="1">
                          <a:effectLst/>
                          <a:latin typeface="Arial" panose="020B0604020202020204" pitchFamily="34" charset="0"/>
                        </a:rPr>
                        <a:t>Gestion</a:t>
                      </a:r>
                      <a:r>
                        <a:rPr lang="de-CH" sz="700" b="1" dirty="0">
                          <a:effectLst/>
                          <a:latin typeface="Arial" panose="020B0604020202020204" pitchFamily="34" charset="0"/>
                        </a:rPr>
                        <a:t> des </a:t>
                      </a:r>
                      <a:r>
                        <a:rPr lang="de-CH" sz="700" b="1" dirty="0" err="1">
                          <a:effectLst/>
                          <a:latin typeface="Arial" panose="020B0604020202020204" pitchFamily="34" charset="0"/>
                        </a:rPr>
                        <a:t>risques</a:t>
                      </a:r>
                      <a:r>
                        <a:rPr lang="de-CH" sz="700" b="1" dirty="0">
                          <a:effectLst/>
                          <a:latin typeface="Arial" panose="020B0604020202020204" pitchFamily="34" charset="0"/>
                        </a:rPr>
                        <a:t> (p. 9/10)   </a:t>
                      </a:r>
                      <a:r>
                        <a:rPr lang="de-CH" sz="700" dirty="0">
                          <a:effectLst/>
                          <a:latin typeface="Arial" panose="020B0604020202020204" pitchFamily="34" charset="0"/>
                        </a:rPr>
                        <a:t>[67]</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en-GB" sz="700" b="1" dirty="0">
                          <a:effectLst/>
                          <a:latin typeface="Arial" panose="020B0604020202020204" pitchFamily="34" charset="0"/>
                        </a:rPr>
                        <a:t>ISMP</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en-GB" sz="700" b="1" dirty="0">
                          <a:effectLst/>
                          <a:latin typeface="Arial" panose="020B0604020202020204" pitchFamily="34" charset="0"/>
                        </a:rPr>
                        <a:t>Standard Concentrations of Neonatal Drug Infusions  </a:t>
                      </a:r>
                      <a:r>
                        <a:rPr lang="en-GB" sz="700" dirty="0">
                          <a:effectLst/>
                          <a:latin typeface="Arial" panose="020B0604020202020204" pitchFamily="34" charset="0"/>
                        </a:rPr>
                        <a:t>[68]</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en-GB" sz="700" b="1" dirty="0">
                          <a:effectLst/>
                          <a:latin typeface="Arial" panose="020B0604020202020204" pitchFamily="34" charset="0"/>
                          <a:cs typeface="Arial" panose="020B0604020202020204" pitchFamily="34" charset="0"/>
                        </a:rPr>
                        <a:t>EDQM</a:t>
                      </a:r>
                      <a:endParaRPr lang="fr-FR" sz="700" dirty="0">
                        <a:effectLst/>
                        <a:latin typeface="Arial" panose="020B0604020202020204" pitchFamily="34" charset="0"/>
                        <a:ea typeface="Calibri" panose="020F0502020204030204" pitchFamily="34" charset="0"/>
                        <a:cs typeface="Arial" panose="020B0604020202020204" pitchFamily="34" charset="0"/>
                      </a:endParaRPr>
                    </a:p>
                    <a:p>
                      <a:pPr marL="71755" marR="71755" algn="l">
                        <a:lnSpc>
                          <a:spcPct val="150000"/>
                        </a:lnSpc>
                        <a:spcAft>
                          <a:spcPts val="0"/>
                        </a:spcAft>
                      </a:pPr>
                      <a:r>
                        <a:rPr sz="700" b="1" dirty="0">
                          <a:latin typeface="Arial" panose="020B0604020202020204" pitchFamily="34" charset="0"/>
                          <a:cs typeface="Arial" panose="020B0604020202020204" pitchFamily="34" charset="0"/>
                        </a:rPr>
                        <a:t>Creation of a better medication safety culture in Europe</a:t>
                      </a:r>
                      <a:r>
                        <a:rPr lang="en-GB" sz="700" b="1" dirty="0">
                          <a:effectLst/>
                          <a:latin typeface="Arial" panose="020B0604020202020204" pitchFamily="34" charset="0"/>
                          <a:cs typeface="Arial" panose="020B0604020202020204" pitchFamily="34" charset="0"/>
                        </a:rPr>
                        <a:t>  </a:t>
                      </a:r>
                      <a:r>
                        <a:rPr lang="en-GB" sz="700" dirty="0">
                          <a:effectLst/>
                          <a:latin typeface="Arial" panose="020B0604020202020204" pitchFamily="34" charset="0"/>
                          <a:cs typeface="Arial" panose="020B0604020202020204" pitchFamily="34" charset="0"/>
                        </a:rPr>
                        <a:t>[69]</a:t>
                      </a:r>
                      <a:endParaRPr lang="fr-FR" sz="700" dirty="0">
                        <a:effectLst/>
                        <a:latin typeface="Arial" panose="020B0604020202020204" pitchFamily="34" charset="0"/>
                        <a:ea typeface="Calibri" panose="020F0502020204030204" pitchFamily="34" charset="0"/>
                        <a:cs typeface="Arial" panose="020B0604020202020204" pitchFamily="34"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just">
                        <a:lnSpc>
                          <a:spcPct val="150000"/>
                        </a:lnSpc>
                        <a:spcAft>
                          <a:spcPts val="0"/>
                        </a:spcAft>
                      </a:pPr>
                      <a:r>
                        <a:rPr lang="en-GB" sz="700" b="1" dirty="0">
                          <a:effectLst/>
                          <a:latin typeface="Arial" panose="020B0604020202020204" pitchFamily="34" charset="0"/>
                          <a:cs typeface="Arial" panose="020B0604020202020204" pitchFamily="34" charset="0"/>
                        </a:rPr>
                        <a:t>Total</a:t>
                      </a:r>
                      <a:endParaRPr lang="fr-FR" sz="700" dirty="0">
                        <a:effectLst/>
                        <a:latin typeface="Arial" panose="020B0604020202020204" pitchFamily="34" charset="0"/>
                        <a:ea typeface="Calibri" panose="020F0502020204030204" pitchFamily="34" charset="0"/>
                        <a:cs typeface="Arial" panose="020B0604020202020204" pitchFamily="34" charset="0"/>
                      </a:endParaRPr>
                    </a:p>
                  </a:txBody>
                  <a:tcPr marL="51539" marR="51539"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9245">
                <a:tc>
                  <a:txBody>
                    <a:bodyPr/>
                    <a:lstStyle/>
                    <a:p>
                      <a:pPr algn="just">
                        <a:lnSpc>
                          <a:spcPct val="150000"/>
                        </a:lnSpc>
                        <a:spcAft>
                          <a:spcPts val="0"/>
                        </a:spcAft>
                      </a:pPr>
                      <a:r>
                        <a:rPr dirty="0"/>
                        <a:t>  </a:t>
                      </a:r>
                      <a:r>
                        <a:rPr lang="de-CH" sz="700" b="1" dirty="0" err="1">
                          <a:effectLst/>
                          <a:latin typeface="Arial" panose="020B0604020202020204" pitchFamily="34" charset="0"/>
                        </a:rPr>
                        <a:t>Caractéristiques</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dirty="0">
                          <a:effectLst/>
                          <a:latin typeface="Arial" panose="020B0604020202020204" pitchFamily="34"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9245">
                <a:tc>
                  <a:txBody>
                    <a:bodyPr/>
                    <a:lstStyle/>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96226">
                <a:tc>
                  <a:txBody>
                    <a:bodyPr/>
                    <a:lstStyle/>
                    <a:p>
                      <a:pPr algn="just">
                        <a:lnSpc>
                          <a:spcPct val="150000"/>
                        </a:lnSpc>
                        <a:spcAft>
                          <a:spcPts val="0"/>
                        </a:spcAft>
                      </a:pPr>
                      <a:r>
                        <a:rPr lang="de-CH" sz="700" b="1" dirty="0">
                          <a:effectLst/>
                          <a:latin typeface="Arial" panose="020B0604020202020204" pitchFamily="34" charset="0"/>
                        </a:rPr>
                        <a:t>Groupe cible</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dirty="0">
                          <a:effectLst/>
                          <a:latin typeface="Arial" panose="020B0604020202020204" pitchFamily="34"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tabLst>
                          <a:tab pos="2757170" algn="r"/>
                        </a:tabLst>
                      </a:pPr>
                      <a:r>
                        <a:rPr lang="de-CH" sz="700" dirty="0">
                          <a:effectLst/>
                          <a:latin typeface="Arial" panose="020B0604020202020204" pitchFamily="34" charset="0"/>
                        </a:rPr>
                        <a:t>Personnel soignant</a:t>
                      </a:r>
                      <a:r>
                        <a:rPr lang="en-US" sz="700" dirty="0">
                          <a:effectLst/>
                          <a:latin typeface="Arial" panose="020B0604020202020204" pitchFamily="34"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dirty="0">
                          <a:effectLst/>
                          <a:latin typeface="Arial" panose="020B0604020202020204" pitchFamily="34" charset="0"/>
                        </a:rPr>
                        <a:t>Médecins</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dirty="0">
                          <a:effectLst/>
                          <a:latin typeface="Arial" panose="020B0604020202020204" pitchFamily="34" charset="0"/>
                        </a:rPr>
                        <a:t>Pharmacie</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solidFill>
                            <a:srgbClr val="F4B083"/>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3</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3</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3</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16981">
                <a:tc>
                  <a:txBody>
                    <a:bodyPr/>
                    <a:lstStyle/>
                    <a:p>
                      <a:pPr algn="just">
                        <a:lnSpc>
                          <a:spcPct val="150000"/>
                        </a:lnSpc>
                        <a:spcAft>
                          <a:spcPts val="0"/>
                        </a:spcAft>
                      </a:pPr>
                      <a:r>
                        <a:rPr lang="de-CH" sz="700" b="1">
                          <a:effectLst/>
                          <a:latin typeface="Arial" panose="020B0604020202020204" pitchFamily="34" charset="0"/>
                        </a:rPr>
                        <a:t>Intervention pour quels médicaments?</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Médicaments administrés en perfusion</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a:effectLst/>
                          <a:latin typeface="Arial" panose="020B0604020202020204" pitchFamily="34" charset="0"/>
                        </a:rPr>
                        <a:t>Liste des médicaments à haut risque de l’ISMP</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en-GB" sz="700">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solidFill>
                            <a:srgbClr val="AD6539"/>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96226">
                <a:tc>
                  <a:txBody>
                    <a:bodyPr/>
                    <a:lstStyle/>
                    <a:p>
                      <a:pPr algn="just">
                        <a:lnSpc>
                          <a:spcPct val="150000"/>
                        </a:lnSpc>
                        <a:spcAft>
                          <a:spcPts val="0"/>
                        </a:spcAft>
                      </a:pPr>
                      <a:r>
                        <a:rPr lang="de-CH" sz="700" b="1">
                          <a:effectLst/>
                          <a:latin typeface="Arial" panose="020B0604020202020204" pitchFamily="34" charset="0"/>
                        </a:rPr>
                        <a:t>Facteurs mesurés</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Erreurs signalées /1000 doses</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Erreurs de préparation à la pharmacie</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Nombre d’erreurs de dosage divisé par 10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solidFill>
                            <a:srgbClr val="000000"/>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a:solidFill>
                            <a:srgbClr val="000000"/>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solidFill>
                            <a:srgbClr val="000000"/>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solidFill>
                            <a:srgbClr val="000000"/>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solidFill>
                            <a:srgbClr val="000000"/>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solidFill>
                            <a:srgbClr val="000000"/>
                          </a:solidFill>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254717">
                <a:tc>
                  <a:txBody>
                    <a:bodyPr/>
                    <a:lstStyle/>
                    <a:p>
                      <a:pPr algn="just">
                        <a:lnSpc>
                          <a:spcPct val="150000"/>
                        </a:lnSpc>
                        <a:spcAft>
                          <a:spcPts val="0"/>
                        </a:spcAft>
                      </a:pPr>
                      <a:r>
                        <a:rPr lang="de-CH" sz="700" b="1">
                          <a:effectLst/>
                          <a:latin typeface="Arial" panose="020B0604020202020204" pitchFamily="34" charset="0"/>
                        </a:rPr>
                        <a:t>Type d’intervention</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a:effectLst/>
                          <a:latin typeface="Arial" panose="020B0604020202020204" pitchFamily="34" charset="0"/>
                        </a:rPr>
                        <a:t>Dosages standard pour les médicaments</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a:effectLst/>
                          <a:latin typeface="Arial" panose="020B0604020202020204" pitchFamily="34" charset="0"/>
                        </a:rPr>
                        <a:t>Pompes intelligentes</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i="1">
                          <a:effectLst/>
                          <a:latin typeface="Arial" panose="020B0604020202020204" pitchFamily="34" charset="0"/>
                        </a:rPr>
                        <a:t>Human-engineered medication labels</a:t>
                      </a: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700">
                          <a:effectLst/>
                          <a:latin typeface="Arial" panose="020B0604020202020204" pitchFamily="34" charset="0"/>
                        </a:rPr>
                        <a:t>Équipe interdisciplinaire</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en-GB"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5</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2</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9245">
                <a:tc>
                  <a:txBody>
                    <a:bodyPr/>
                    <a:lstStyle/>
                    <a:p>
                      <a:pPr algn="just">
                        <a:lnSpc>
                          <a:spcPct val="150000"/>
                        </a:lnSpc>
                        <a:spcAft>
                          <a:spcPts val="0"/>
                        </a:spcAft>
                      </a:pPr>
                      <a:r>
                        <a:rPr lang="de-CH" sz="700" b="1" dirty="0">
                          <a:effectLst/>
                          <a:latin typeface="Arial" panose="020B0604020202020204" pitchFamily="34" charset="0"/>
                        </a:rPr>
                        <a:t>Effet positif observé</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a:effectLst/>
                          <a:latin typeface="Arial" panose="020B0604020202020204" pitchFamily="34" charset="0"/>
                        </a:rPr>
                        <a:t>X</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l">
                        <a:lnSpc>
                          <a:spcPct val="150000"/>
                        </a:lnSpc>
                        <a:spcAft>
                          <a:spcPts val="0"/>
                        </a:spcAft>
                      </a:pPr>
                      <a:r>
                        <a:rPr lang="de-CH" sz="700" b="1">
                          <a:effectLst/>
                          <a:latin typeface="Arial" panose="020B0604020202020204" pitchFamily="34" charset="0"/>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700" b="1" dirty="0">
                          <a:effectLst/>
                          <a:latin typeface="Arial" panose="020B0604020202020204" pitchFamily="34" charset="0"/>
                        </a:rPr>
                        <a:t>1</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539" marR="515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62832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pPr marL="0" indent="0">
              <a:buNone/>
            </a:pPr>
            <a:r>
              <a:rPr lang="de-CH" b="1" dirty="0"/>
              <a:t>Exemple pratique en Suisse: </a:t>
            </a:r>
          </a:p>
          <a:p>
            <a:pPr marL="0" indent="0">
              <a:buNone/>
            </a:pPr>
            <a:r>
              <a:rPr dirty="0"/>
              <a:t>Double</a:t>
            </a:r>
            <a:r>
              <a:rPr lang="fr-CH" dirty="0"/>
              <a:t> </a:t>
            </a:r>
            <a:r>
              <a:rPr dirty="0" err="1"/>
              <a:t>contrôle</a:t>
            </a:r>
            <a:r>
              <a:rPr dirty="0"/>
              <a:t> indépendant pour tous les médicaments sensibles et à haut risque</a:t>
            </a:r>
          </a:p>
          <a:p>
            <a:r>
              <a:rPr dirty="0"/>
              <a:t>Double contrôle indépendant pour les médicaments à haut risque:</a:t>
            </a:r>
          </a:p>
          <a:p>
            <a:pPr lvl="1"/>
            <a:r>
              <a:rPr dirty="0"/>
              <a:t>ordonnance originale</a:t>
            </a:r>
          </a:p>
          <a:p>
            <a:pPr lvl="1"/>
            <a:r>
              <a:rPr dirty="0"/>
              <a:t>calculs</a:t>
            </a:r>
          </a:p>
          <a:p>
            <a:pPr lvl="1"/>
            <a:r>
              <a:rPr dirty="0"/>
              <a:t>bon médicament, bon dosage, bonne dilution, bon mode d’administration, bonne vitesse, bonne documentation</a:t>
            </a:r>
          </a:p>
          <a:p>
            <a:pPr lvl="1"/>
            <a:r>
              <a:rPr dirty="0"/>
              <a:t>contrôle des réglages de la pompe au lit du patient (</a:t>
            </a:r>
            <a:r>
              <a:rPr lang="fr-CH" dirty="0"/>
              <a:t>également </a:t>
            </a:r>
            <a:r>
              <a:rPr dirty="0" err="1"/>
              <a:t>vérifi</a:t>
            </a:r>
            <a:r>
              <a:rPr lang="fr-CH" dirty="0"/>
              <a:t>cation</a:t>
            </a:r>
            <a:r>
              <a:rPr dirty="0"/>
              <a:t> </a:t>
            </a:r>
            <a:r>
              <a:rPr lang="fr-CH" dirty="0"/>
              <a:t>de l’</a:t>
            </a:r>
            <a:r>
              <a:rPr lang="fr-CH" dirty="0" err="1"/>
              <a:t>iden</a:t>
            </a:r>
            <a:r>
              <a:rPr dirty="0"/>
              <a:t>t</a:t>
            </a:r>
            <a:r>
              <a:rPr lang="fr-CH" dirty="0" err="1"/>
              <a:t>ité</a:t>
            </a:r>
            <a:r>
              <a:rPr lang="fr-CH" dirty="0"/>
              <a:t> du patient</a:t>
            </a:r>
            <a:r>
              <a:rPr dirty="0"/>
              <a:t>)</a:t>
            </a:r>
          </a:p>
          <a:p>
            <a:pPr marL="423300" lvl="1" indent="0">
              <a:buNone/>
            </a:pPr>
            <a:endParaRPr lang="fr-FR" dirty="0"/>
          </a:p>
          <a:p>
            <a:pPr lvl="1"/>
            <a:endParaRPr lang="fr-FR" dirty="0"/>
          </a:p>
        </p:txBody>
      </p:sp>
      <p:sp>
        <p:nvSpPr>
          <p:cNvPr id="2" name="Titel 1"/>
          <p:cNvSpPr>
            <a:spLocks noGrp="1"/>
          </p:cNvSpPr>
          <p:nvPr>
            <p:ph type="title"/>
          </p:nvPr>
        </p:nvSpPr>
        <p:spPr/>
        <p:txBody>
          <a:bodyPr>
            <a:normAutofit fontScale="90000"/>
          </a:bodyPr>
          <a:lstStyle/>
          <a:p>
            <a:pPr>
              <a:lnSpc>
                <a:spcPct val="107000"/>
              </a:lnSpc>
              <a:spcAft>
                <a:spcPts val="741"/>
              </a:spcAft>
            </a:pPr>
            <a:r>
              <a:rPr lang="de-CH" sz="2600" u="sng" dirty="0">
                <a:solidFill>
                  <a:srgbClr val="9CC2E5"/>
                </a:solidFill>
                <a:latin typeface="Arial" panose="020B0604020202020204" pitchFamily="34" charset="0"/>
              </a:rPr>
              <a:t>5. </a:t>
            </a:r>
            <a:r>
              <a:rPr lang="de-CH" sz="2800" u="sng" dirty="0">
                <a:solidFill>
                  <a:srgbClr val="9CC2E5"/>
                </a:solidFill>
                <a:latin typeface="Arial" panose="020B0604020202020204" pitchFamily="34" charset="0"/>
              </a:rPr>
              <a:t>Préparation / Distribution / Administration</a:t>
            </a:r>
            <a:br>
              <a:rPr dirty="0"/>
            </a:br>
            <a:r>
              <a:rPr lang="de-CH" sz="1700" dirty="0">
                <a:solidFill>
                  <a:srgbClr val="9CC2E5"/>
                </a:solidFill>
                <a:latin typeface="Arial" panose="020B0604020202020204" pitchFamily="34" charset="0"/>
              </a:rPr>
              <a:t>5.13</a:t>
            </a:r>
            <a:r>
              <a:rPr lang="en-US" sz="1700" dirty="0">
                <a:solidFill>
                  <a:srgbClr val="9CC2E5"/>
                </a:solidFill>
                <a:latin typeface="Arial" panose="020B0604020202020204" pitchFamily="34" charset="0"/>
              </a:rPr>
              <a:t>	</a:t>
            </a:r>
            <a:r>
              <a:rPr lang="de-CH" sz="1700" dirty="0">
                <a:solidFill>
                  <a:srgbClr val="9CC2E5"/>
                </a:solidFill>
                <a:latin typeface="Arial" panose="020B0604020202020204" pitchFamily="34" charset="0"/>
              </a:rPr>
              <a:t>«Pour les médicaments à haut risque, la programmation de la pompe est soumise à </a:t>
            </a:r>
            <a:r>
              <a:rPr lang="de-CH" sz="1700" dirty="0" err="1">
                <a:solidFill>
                  <a:srgbClr val="9CC2E5"/>
                </a:solidFill>
                <a:latin typeface="Arial" panose="020B0604020202020204" pitchFamily="34" charset="0"/>
              </a:rPr>
              <a:t>un</a:t>
            </a:r>
            <a:r>
              <a:rPr lang="de-CH" sz="1700" dirty="0">
                <a:solidFill>
                  <a:srgbClr val="9CC2E5"/>
                </a:solidFill>
                <a:latin typeface="Arial" panose="020B0604020202020204" pitchFamily="34" charset="0"/>
              </a:rPr>
              <a:t> 	double contrôle.»</a:t>
            </a:r>
            <a:br>
              <a:rPr dirty="0"/>
            </a:br>
            <a:endParaRPr lang="fr-FR" sz="1700" dirty="0"/>
          </a:p>
        </p:txBody>
      </p:sp>
    </p:spTree>
    <p:extLst>
      <p:ext uri="{BB962C8B-B14F-4D97-AF65-F5344CB8AC3E}">
        <p14:creationId xmlns:p14="http://schemas.microsoft.com/office/powerpoint/2010/main" val="1189085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lnSpcReduction="10000"/>
          </a:bodyPr>
          <a:lstStyle/>
          <a:p>
            <a:r>
              <a:rPr dirty="0"/>
              <a:t>Deux résumés d’étude trouvés montrent que les doubles</a:t>
            </a:r>
            <a:r>
              <a:rPr lang="fr-CH" dirty="0"/>
              <a:t> </a:t>
            </a:r>
            <a:r>
              <a:rPr dirty="0" err="1"/>
              <a:t>contrôles</a:t>
            </a:r>
            <a:r>
              <a:rPr dirty="0"/>
              <a:t> ont permis de détecter un plus grand nombre d’erreurs.</a:t>
            </a:r>
          </a:p>
          <a:p>
            <a:r>
              <a:rPr dirty="0"/>
              <a:t>De plus, plusieurs organisations (GSASA, ASHP, IHI, etc.) ont formulé des recommandations pour la réalisation de doubles</a:t>
            </a:r>
            <a:r>
              <a:rPr lang="fr-CH" dirty="0"/>
              <a:t> </a:t>
            </a:r>
            <a:r>
              <a:rPr dirty="0" err="1"/>
              <a:t>contrôles</a:t>
            </a:r>
            <a:r>
              <a:rPr dirty="0"/>
              <a:t>.</a:t>
            </a:r>
          </a:p>
          <a:p>
            <a:r>
              <a:rPr dirty="0"/>
              <a:t>La fondation Sécurité des patients Suisse mène actuellement aussi une étude sur l’efficacité des doubles contrôles (</a:t>
            </a:r>
            <a:r>
              <a:rPr lang="de-CH" sz="1700" dirty="0"/>
              <a:t>http://www.patientensicherheit.ch/fr/th-mes/Autres-th-mes-relatifs---la-s-curit--de-la-m-dication/Double-contr-le.html</a:t>
            </a:r>
            <a:r>
              <a:rPr dirty="0"/>
              <a:t>) </a:t>
            </a:r>
            <a:r>
              <a:rPr lang="de-CH" dirty="0">
                <a:sym typeface="Wingdings" panose="05000000000000000000" pitchFamily="2" charset="2"/>
              </a:rPr>
              <a:t> Les résultats sont attendus.</a:t>
            </a:r>
          </a:p>
          <a:p>
            <a:r>
              <a:rPr lang="de-CH" dirty="0">
                <a:sym typeface="Wingdings" panose="05000000000000000000" pitchFamily="2" charset="2"/>
              </a:rPr>
              <a:t>Les résultats d’études disponibles à ce jour indiquent toutefois que les doubles contrôles sont bénéfiques.</a:t>
            </a:r>
            <a:endParaRPr lang="fr-FR" i="1" dirty="0">
              <a:solidFill>
                <a:schemeClr val="accent2">
                  <a:lumMod val="60000"/>
                  <a:lumOff val="40000"/>
                </a:schemeClr>
              </a:solidFill>
            </a:endParaRPr>
          </a:p>
        </p:txBody>
      </p:sp>
      <p:sp>
        <p:nvSpPr>
          <p:cNvPr id="2" name="Titel 1"/>
          <p:cNvSpPr>
            <a:spLocks noGrp="1"/>
          </p:cNvSpPr>
          <p:nvPr>
            <p:ph type="title"/>
          </p:nvPr>
        </p:nvSpPr>
        <p:spPr/>
        <p:txBody>
          <a:bodyPr>
            <a:normAutofit fontScale="90000"/>
          </a:bodyPr>
          <a:lstStyle/>
          <a:p>
            <a:r>
              <a:rPr dirty="0"/>
              <a:t>Un double</a:t>
            </a:r>
            <a:r>
              <a:rPr lang="fr-CH" dirty="0"/>
              <a:t> </a:t>
            </a:r>
            <a:r>
              <a:rPr dirty="0" err="1"/>
              <a:t>contrôle</a:t>
            </a:r>
            <a:r>
              <a:rPr dirty="0"/>
              <a:t> offre-t-il vraiment plus de sécurité?</a:t>
            </a:r>
          </a:p>
        </p:txBody>
      </p:sp>
    </p:spTree>
    <p:extLst>
      <p:ext uri="{BB962C8B-B14F-4D97-AF65-F5344CB8AC3E}">
        <p14:creationId xmlns:p14="http://schemas.microsoft.com/office/powerpoint/2010/main" val="1905956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p:txBody>
          <a:bodyPr>
            <a:normAutofit fontScale="90000"/>
          </a:bodyPr>
          <a:lstStyle/>
          <a:p>
            <a:r>
              <a:rPr dirty="0"/>
              <a:t>Résumé des interventions</a:t>
            </a:r>
            <a:br/>
            <a:r>
              <a:rPr lang="de-CH" sz="1400" dirty="0">
                <a:solidFill>
                  <a:srgbClr val="9CC2E5"/>
                </a:solidFill>
                <a:latin typeface="Arial" panose="020B0604020202020204" pitchFamily="34" charset="0"/>
              </a:rPr>
              <a:t>5.13</a:t>
            </a:r>
            <a:r>
              <a:rPr lang="en-US" sz="1400" dirty="0">
                <a:solidFill>
                  <a:srgbClr val="9CC2E5"/>
                </a:solidFill>
                <a:latin typeface="Arial" panose="020B0604020202020204" pitchFamily="34" charset="0"/>
              </a:rPr>
              <a:t>	</a:t>
            </a:r>
            <a:r>
              <a:rPr lang="de-CH" sz="1400" dirty="0">
                <a:solidFill>
                  <a:srgbClr val="9CC2E5"/>
                </a:solidFill>
                <a:latin typeface="Arial" panose="020B0604020202020204" pitchFamily="34" charset="0"/>
              </a:rPr>
              <a:t>«Pour les médicaments à haut risque, la programmation de la pompe est soumise à un double contrôle.»</a:t>
            </a:r>
            <a:br/>
            <a:endParaRPr lang="fr-FR" sz="3300"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2067471628"/>
              </p:ext>
            </p:extLst>
          </p:nvPr>
        </p:nvGraphicFramePr>
        <p:xfrm>
          <a:off x="519273" y="1172309"/>
          <a:ext cx="9346879" cy="5779476"/>
        </p:xfrm>
        <a:graphic>
          <a:graphicData uri="http://schemas.openxmlformats.org/drawingml/2006/table">
            <a:tbl>
              <a:tblPr firstRow="1" firstCol="1" bandRow="1"/>
              <a:tblGrid>
                <a:gridCol w="3426452">
                  <a:extLst>
                    <a:ext uri="{9D8B030D-6E8A-4147-A177-3AD203B41FA5}">
                      <a16:colId xmlns:a16="http://schemas.microsoft.com/office/drawing/2014/main" val="20000"/>
                    </a:ext>
                  </a:extLst>
                </a:gridCol>
                <a:gridCol w="274065">
                  <a:extLst>
                    <a:ext uri="{9D8B030D-6E8A-4147-A177-3AD203B41FA5}">
                      <a16:colId xmlns:a16="http://schemas.microsoft.com/office/drawing/2014/main" val="20001"/>
                    </a:ext>
                  </a:extLst>
                </a:gridCol>
                <a:gridCol w="277325">
                  <a:extLst>
                    <a:ext uri="{9D8B030D-6E8A-4147-A177-3AD203B41FA5}">
                      <a16:colId xmlns:a16="http://schemas.microsoft.com/office/drawing/2014/main" val="20002"/>
                    </a:ext>
                  </a:extLst>
                </a:gridCol>
                <a:gridCol w="185321">
                  <a:extLst>
                    <a:ext uri="{9D8B030D-6E8A-4147-A177-3AD203B41FA5}">
                      <a16:colId xmlns:a16="http://schemas.microsoft.com/office/drawing/2014/main" val="20003"/>
                    </a:ext>
                  </a:extLst>
                </a:gridCol>
                <a:gridCol w="277325">
                  <a:extLst>
                    <a:ext uri="{9D8B030D-6E8A-4147-A177-3AD203B41FA5}">
                      <a16:colId xmlns:a16="http://schemas.microsoft.com/office/drawing/2014/main" val="20004"/>
                    </a:ext>
                  </a:extLst>
                </a:gridCol>
                <a:gridCol w="184666">
                  <a:extLst>
                    <a:ext uri="{9D8B030D-6E8A-4147-A177-3AD203B41FA5}">
                      <a16:colId xmlns:a16="http://schemas.microsoft.com/office/drawing/2014/main" val="20005"/>
                    </a:ext>
                  </a:extLst>
                </a:gridCol>
                <a:gridCol w="371943">
                  <a:extLst>
                    <a:ext uri="{9D8B030D-6E8A-4147-A177-3AD203B41FA5}">
                      <a16:colId xmlns:a16="http://schemas.microsoft.com/office/drawing/2014/main" val="20006"/>
                    </a:ext>
                  </a:extLst>
                </a:gridCol>
                <a:gridCol w="459383">
                  <a:extLst>
                    <a:ext uri="{9D8B030D-6E8A-4147-A177-3AD203B41FA5}">
                      <a16:colId xmlns:a16="http://schemas.microsoft.com/office/drawing/2014/main" val="20007"/>
                    </a:ext>
                  </a:extLst>
                </a:gridCol>
                <a:gridCol w="558570">
                  <a:extLst>
                    <a:ext uri="{9D8B030D-6E8A-4147-A177-3AD203B41FA5}">
                      <a16:colId xmlns:a16="http://schemas.microsoft.com/office/drawing/2014/main" val="20008"/>
                    </a:ext>
                  </a:extLst>
                </a:gridCol>
                <a:gridCol w="371943">
                  <a:extLst>
                    <a:ext uri="{9D8B030D-6E8A-4147-A177-3AD203B41FA5}">
                      <a16:colId xmlns:a16="http://schemas.microsoft.com/office/drawing/2014/main" val="20009"/>
                    </a:ext>
                  </a:extLst>
                </a:gridCol>
                <a:gridCol w="743888">
                  <a:extLst>
                    <a:ext uri="{9D8B030D-6E8A-4147-A177-3AD203B41FA5}">
                      <a16:colId xmlns:a16="http://schemas.microsoft.com/office/drawing/2014/main" val="20010"/>
                    </a:ext>
                  </a:extLst>
                </a:gridCol>
                <a:gridCol w="647312">
                  <a:extLst>
                    <a:ext uri="{9D8B030D-6E8A-4147-A177-3AD203B41FA5}">
                      <a16:colId xmlns:a16="http://schemas.microsoft.com/office/drawing/2014/main" val="20011"/>
                    </a:ext>
                  </a:extLst>
                </a:gridCol>
                <a:gridCol w="644049">
                  <a:extLst>
                    <a:ext uri="{9D8B030D-6E8A-4147-A177-3AD203B41FA5}">
                      <a16:colId xmlns:a16="http://schemas.microsoft.com/office/drawing/2014/main" val="20012"/>
                    </a:ext>
                  </a:extLst>
                </a:gridCol>
                <a:gridCol w="647312">
                  <a:extLst>
                    <a:ext uri="{9D8B030D-6E8A-4147-A177-3AD203B41FA5}">
                      <a16:colId xmlns:a16="http://schemas.microsoft.com/office/drawing/2014/main" val="20013"/>
                    </a:ext>
                  </a:extLst>
                </a:gridCol>
                <a:gridCol w="277325">
                  <a:extLst>
                    <a:ext uri="{9D8B030D-6E8A-4147-A177-3AD203B41FA5}">
                      <a16:colId xmlns:a16="http://schemas.microsoft.com/office/drawing/2014/main" val="20014"/>
                    </a:ext>
                  </a:extLst>
                </a:gridCol>
              </a:tblGrid>
              <a:tr h="1170863">
                <a:tc>
                  <a:txBody>
                    <a:bodyPr/>
                    <a:lstStyle/>
                    <a:p>
                      <a:pPr algn="just">
                        <a:lnSpc>
                          <a:spcPct val="150000"/>
                        </a:lnSpc>
                        <a:spcAft>
                          <a:spcPts val="0"/>
                        </a:spcAft>
                      </a:pPr>
                      <a:r>
                        <a:rPr lang="de-CH" sz="600" b="1" dirty="0" err="1">
                          <a:effectLst/>
                          <a:latin typeface="Arial" panose="020B0604020202020204" pitchFamily="34" charset="0"/>
                        </a:rPr>
                        <a:t>Sources</a:t>
                      </a:r>
                      <a:r>
                        <a:rPr lang="de-CH" sz="600" b="1" dirty="0">
                          <a:effectLst/>
                          <a:latin typeface="Arial" panose="020B0604020202020204" pitchFamily="34" charset="0"/>
                        </a:rPr>
                        <a:t> (</a:t>
                      </a:r>
                      <a:r>
                        <a:rPr lang="de-CH" sz="600" b="1" dirty="0" err="1">
                          <a:effectLst/>
                          <a:latin typeface="Arial" panose="020B0604020202020204" pitchFamily="34" charset="0"/>
                        </a:rPr>
                        <a:t>études</a:t>
                      </a:r>
                      <a:r>
                        <a:rPr lang="de-CH" sz="600" b="1" dirty="0">
                          <a:effectLst/>
                          <a:latin typeface="Arial" panose="020B0604020202020204" pitchFamily="34" charset="0"/>
                        </a:rPr>
                        <a:t>, </a:t>
                      </a:r>
                      <a:r>
                        <a:rPr lang="de-CH" sz="600" b="1" dirty="0" err="1">
                          <a:effectLst/>
                          <a:latin typeface="Arial" panose="020B0604020202020204" pitchFamily="34" charset="0"/>
                        </a:rPr>
                        <a:t>recommandations</a:t>
                      </a:r>
                      <a:r>
                        <a:rPr lang="de-CH" sz="600" b="1" dirty="0">
                          <a:effectLst/>
                          <a:latin typeface="Arial" panose="020B0604020202020204" pitchFamily="34" charset="0"/>
                        </a:rPr>
                        <a:t>...)</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l">
                        <a:lnSpc>
                          <a:spcPct val="150000"/>
                        </a:lnSpc>
                        <a:spcAft>
                          <a:spcPts val="0"/>
                        </a:spcAft>
                      </a:pPr>
                      <a:r>
                        <a:rPr lang="de-CH" sz="600" b="1" dirty="0">
                          <a:effectLst/>
                          <a:latin typeface="Arial" panose="020B0604020202020204" pitchFamily="34" charset="0"/>
                        </a:rPr>
                        <a:t>A. Douglass  </a:t>
                      </a:r>
                      <a:r>
                        <a:rPr lang="de-CH" sz="600" dirty="0">
                          <a:effectLst/>
                          <a:latin typeface="Arial" panose="020B0604020202020204" pitchFamily="34" charset="0"/>
                        </a:rPr>
                        <a:t>[34]</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l">
                        <a:lnSpc>
                          <a:spcPct val="150000"/>
                        </a:lnSpc>
                        <a:spcAft>
                          <a:spcPts val="0"/>
                        </a:spcAft>
                      </a:pPr>
                      <a:r>
                        <a:rPr lang="de-CH" sz="600" b="1" dirty="0">
                          <a:effectLst/>
                          <a:latin typeface="Arial" panose="020B0604020202020204" pitchFamily="34" charset="0"/>
                        </a:rPr>
                        <a:t>S. </a:t>
                      </a:r>
                      <a:r>
                        <a:rPr lang="de-CH" sz="600" b="1" dirty="0" err="1">
                          <a:effectLst/>
                          <a:latin typeface="Arial" panose="020B0604020202020204" pitchFamily="34" charset="0"/>
                        </a:rPr>
                        <a:t>Conroy</a:t>
                      </a:r>
                      <a:r>
                        <a:rPr lang="de-CH" sz="600" b="1" dirty="0">
                          <a:effectLst/>
                          <a:latin typeface="Arial" panose="020B0604020202020204" pitchFamily="34" charset="0"/>
                        </a:rPr>
                        <a:t>  </a:t>
                      </a:r>
                      <a:r>
                        <a:rPr lang="de-CH" sz="600" dirty="0">
                          <a:effectLst/>
                          <a:latin typeface="Arial" panose="020B0604020202020204" pitchFamily="34" charset="0"/>
                        </a:rPr>
                        <a:t>[35]</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l">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l">
                        <a:lnSpc>
                          <a:spcPct val="150000"/>
                        </a:lnSpc>
                        <a:spcAft>
                          <a:spcPts val="0"/>
                        </a:spcAft>
                      </a:pPr>
                      <a:r>
                        <a:rPr lang="de-CH" sz="600" b="1">
                          <a:effectLst/>
                          <a:latin typeface="Arial" panose="020B0604020202020204" pitchFamily="34" charset="0"/>
                        </a:rPr>
                        <a:t>Entretien hôpital N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l">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l">
                        <a:lnSpc>
                          <a:spcPct val="150000"/>
                        </a:lnSpc>
                        <a:spcAft>
                          <a:spcPts val="0"/>
                        </a:spcAft>
                      </a:pPr>
                      <a:r>
                        <a:rPr lang="de-CH" sz="600" b="1" dirty="0">
                          <a:effectLst/>
                          <a:latin typeface="Arial" panose="020B0604020202020204" pitchFamily="34" charset="0"/>
                        </a:rPr>
                        <a:t>LUKS –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de-CH" sz="600" b="1" dirty="0" err="1">
                          <a:effectLst/>
                          <a:latin typeface="Arial" panose="020B0604020202020204" pitchFamily="34" charset="0"/>
                        </a:rPr>
                        <a:t>Pharmacie</a:t>
                      </a:r>
                      <a:r>
                        <a:rPr lang="de-CH" sz="600" b="1" dirty="0">
                          <a:effectLst/>
                          <a:latin typeface="Arial" panose="020B0604020202020204" pitchFamily="34" charset="0"/>
                        </a:rPr>
                        <a:t> de </a:t>
                      </a:r>
                      <a:r>
                        <a:rPr lang="de-CH" sz="600" b="1" dirty="0" err="1">
                          <a:effectLst/>
                          <a:latin typeface="Arial" panose="020B0604020202020204" pitchFamily="34" charset="0"/>
                        </a:rPr>
                        <a:t>l’hôpital</a:t>
                      </a:r>
                      <a:r>
                        <a:rPr lang="de-CH" sz="600" b="1" dirty="0">
                          <a:effectLst/>
                          <a:latin typeface="Arial" panose="020B0604020202020204" pitchFamily="34" charset="0"/>
                        </a:rPr>
                        <a:t>    </a:t>
                      </a:r>
                      <a:r>
                        <a:rPr lang="de-CH" sz="600" dirty="0">
                          <a:effectLst/>
                          <a:latin typeface="Arial" panose="020B0604020202020204" pitchFamily="34" charset="0"/>
                        </a:rPr>
                        <a:t>[70]</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de-CH" sz="600" b="1" dirty="0" err="1">
                          <a:effectLst/>
                          <a:latin typeface="Arial" panose="020B0604020202020204" pitchFamily="34" charset="0"/>
                        </a:rPr>
                        <a:t>Fondation</a:t>
                      </a:r>
                      <a:r>
                        <a:rPr lang="de-CH" sz="600" b="1" dirty="0">
                          <a:effectLst/>
                          <a:latin typeface="Arial" panose="020B0604020202020204" pitchFamily="34" charset="0"/>
                        </a:rPr>
                        <a:t> </a:t>
                      </a:r>
                      <a:r>
                        <a:rPr lang="de-CH" sz="600" b="1" dirty="0" err="1">
                          <a:effectLst/>
                          <a:latin typeface="Arial" panose="020B0604020202020204" pitchFamily="34" charset="0"/>
                        </a:rPr>
                        <a:t>Sécurité</a:t>
                      </a:r>
                      <a:r>
                        <a:rPr lang="de-CH" sz="600" b="1" dirty="0">
                          <a:effectLst/>
                          <a:latin typeface="Arial" panose="020B0604020202020204" pitchFamily="34" charset="0"/>
                        </a:rPr>
                        <a:t> des </a:t>
                      </a:r>
                      <a:r>
                        <a:rPr lang="de-CH" sz="600" b="1" dirty="0" err="1">
                          <a:effectLst/>
                          <a:latin typeface="Arial" panose="020B0604020202020204" pitchFamily="34" charset="0"/>
                        </a:rPr>
                        <a:t>patients</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de-CH" sz="600" b="1" dirty="0">
                          <a:effectLst/>
                          <a:latin typeface="Arial" panose="020B0604020202020204" pitchFamily="34" charset="0"/>
                        </a:rPr>
                        <a:t>- Quick-Alert N° 15  </a:t>
                      </a:r>
                      <a:r>
                        <a:rPr lang="de-CH" sz="600" dirty="0">
                          <a:effectLst/>
                          <a:latin typeface="Arial" panose="020B0604020202020204" pitchFamily="34" charset="0"/>
                        </a:rPr>
                        <a:t>[72]</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de-CH" sz="600" b="1" dirty="0" err="1">
                          <a:effectLst/>
                          <a:latin typeface="Arial" panose="020B0604020202020204" pitchFamily="34" charset="0"/>
                        </a:rPr>
                        <a:t>Fondation</a:t>
                      </a:r>
                      <a:r>
                        <a:rPr lang="de-CH" sz="600" b="1" dirty="0">
                          <a:effectLst/>
                          <a:latin typeface="Arial" panose="020B0604020202020204" pitchFamily="34" charset="0"/>
                        </a:rPr>
                        <a:t> </a:t>
                      </a:r>
                      <a:r>
                        <a:rPr lang="de-CH" sz="600" b="1" dirty="0" err="1">
                          <a:effectLst/>
                          <a:latin typeface="Arial" panose="020B0604020202020204" pitchFamily="34" charset="0"/>
                        </a:rPr>
                        <a:t>Sécurité</a:t>
                      </a:r>
                      <a:r>
                        <a:rPr lang="de-CH" sz="600" b="1" dirty="0">
                          <a:effectLst/>
                          <a:latin typeface="Arial" panose="020B0604020202020204" pitchFamily="34" charset="0"/>
                        </a:rPr>
                        <a:t> des </a:t>
                      </a:r>
                      <a:r>
                        <a:rPr lang="de-CH" sz="600" b="1" dirty="0" err="1">
                          <a:effectLst/>
                          <a:latin typeface="Arial" panose="020B0604020202020204" pitchFamily="34" charset="0"/>
                        </a:rPr>
                        <a:t>patients</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de-CH" sz="600" b="1" dirty="0">
                          <a:effectLst/>
                          <a:latin typeface="Arial" panose="020B0604020202020204" pitchFamily="34" charset="0"/>
                        </a:rPr>
                        <a:t>- Quick-Alert N° 26  </a:t>
                      </a:r>
                      <a:r>
                        <a:rPr lang="de-CH" sz="600" dirty="0">
                          <a:effectLst/>
                          <a:latin typeface="Arial" panose="020B0604020202020204" pitchFamily="34" charset="0"/>
                        </a:rPr>
                        <a:t>[71]</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de-CH" sz="600" b="1" dirty="0">
                          <a:effectLst/>
                          <a:latin typeface="Arial" panose="020B0604020202020204" pitchFamily="34" charset="0"/>
                        </a:rPr>
                        <a:t>GSASA – </a:t>
                      </a:r>
                      <a:r>
                        <a:rPr lang="de-CH" sz="600" b="1" dirty="0" err="1">
                          <a:effectLst/>
                          <a:latin typeface="Arial" panose="020B0604020202020204" pitchFamily="34" charset="0"/>
                        </a:rPr>
                        <a:t>Gestion</a:t>
                      </a:r>
                      <a:r>
                        <a:rPr lang="de-CH" sz="600" b="1" dirty="0">
                          <a:effectLst/>
                          <a:latin typeface="Arial" panose="020B0604020202020204" pitchFamily="34" charset="0"/>
                        </a:rPr>
                        <a:t> des </a:t>
                      </a:r>
                      <a:r>
                        <a:rPr lang="de-CH" sz="600" b="1" dirty="0" err="1">
                          <a:effectLst/>
                          <a:latin typeface="Arial" panose="020B0604020202020204" pitchFamily="34" charset="0"/>
                        </a:rPr>
                        <a:t>risques</a:t>
                      </a:r>
                      <a:r>
                        <a:rPr lang="de-CH" sz="600" b="1" dirty="0">
                          <a:effectLst/>
                          <a:latin typeface="Arial" panose="020B0604020202020204" pitchFamily="34" charset="0"/>
                        </a:rPr>
                        <a:t>  </a:t>
                      </a:r>
                      <a:r>
                        <a:rPr lang="de-CH" sz="600" dirty="0">
                          <a:effectLst/>
                          <a:latin typeface="Arial" panose="020B0604020202020204" pitchFamily="34" charset="0"/>
                        </a:rPr>
                        <a:t>[67]</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l">
                        <a:lnSpc>
                          <a:spcPct val="150000"/>
                        </a:lnSpc>
                        <a:spcAft>
                          <a:spcPts val="0"/>
                        </a:spcAft>
                      </a:pPr>
                      <a:r>
                        <a:rPr lang="de-CH" sz="600" b="1" dirty="0">
                          <a:effectLst/>
                          <a:latin typeface="Arial" panose="020B0604020202020204" pitchFamily="34" charset="0"/>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en-GB" sz="600" b="1">
                          <a:effectLst/>
                          <a:latin typeface="Arial" panose="020B0604020202020204" pitchFamily="34" charset="0"/>
                        </a:rPr>
                        <a:t>ASHP – Guidelines on Preventing Medication Errors with hemotherapy and Biotherapy  </a:t>
                      </a:r>
                      <a:r>
                        <a:rPr lang="en-GB" sz="600">
                          <a:effectLst/>
                          <a:latin typeface="Arial" panose="020B0604020202020204" pitchFamily="34" charset="0"/>
                        </a:rPr>
                        <a:t>[73]</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en-GB" sz="600" b="1">
                          <a:effectLst/>
                          <a:latin typeface="Arial" panose="020B0604020202020204" pitchFamily="34" charset="0"/>
                        </a:rPr>
                        <a:t>Government of Western Australia – WA High Risk Medication Policy  </a:t>
                      </a:r>
                      <a:r>
                        <a:rPr lang="en-GB" sz="600">
                          <a:effectLst/>
                          <a:latin typeface="Arial" panose="020B0604020202020204" pitchFamily="34" charset="0"/>
                        </a:rPr>
                        <a:t>[74]</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en-GB" sz="600" b="1">
                          <a:effectLst/>
                          <a:latin typeface="Arial" panose="020B0604020202020204" pitchFamily="34" charset="0"/>
                        </a:rPr>
                        <a:t>IHI – How-to Guide: Prevent Harm from high-Alert Medications </a:t>
                      </a:r>
                      <a:r>
                        <a:rPr lang="en-GB" sz="600">
                          <a:effectLst/>
                          <a:latin typeface="Arial" panose="020B0604020202020204" pitchFamily="34" charset="0"/>
                        </a:rPr>
                        <a:t>[75]</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l">
                        <a:lnSpc>
                          <a:spcPct val="150000"/>
                        </a:lnSpc>
                        <a:spcAft>
                          <a:spcPts val="0"/>
                        </a:spcAft>
                      </a:pPr>
                      <a:r>
                        <a:rPr lang="en-GB" sz="600" b="1">
                          <a:effectLst/>
                          <a:latin typeface="Arial" panose="020B0604020202020204" pitchFamily="34" charset="0"/>
                        </a:rPr>
                        <a:t>EDQM: Creation of a better medication safety culture in Europe </a:t>
                      </a:r>
                      <a:r>
                        <a:rPr lang="en-GB" sz="600">
                          <a:effectLst/>
                          <a:latin typeface="Arial" panose="020B0604020202020204" pitchFamily="34" charset="0"/>
                        </a:rPr>
                        <a:t>[69]</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gn="just">
                        <a:lnSpc>
                          <a:spcPct val="150000"/>
                        </a:lnSpc>
                        <a:spcAft>
                          <a:spcPts val="0"/>
                        </a:spcAft>
                      </a:pPr>
                      <a:r>
                        <a:rPr lang="de-CH" sz="600" b="1">
                          <a:effectLst/>
                          <a:latin typeface="Arial" panose="020B0604020202020204" pitchFamily="34" charset="0"/>
                        </a:rPr>
                        <a:t>Total</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68380">
                <a:tc>
                  <a:txBody>
                    <a:bodyPr/>
                    <a:lstStyle/>
                    <a:p>
                      <a:pPr algn="just">
                        <a:lnSpc>
                          <a:spcPct val="150000"/>
                        </a:lnSpc>
                        <a:spcAft>
                          <a:spcPts val="0"/>
                        </a:spcAft>
                      </a:pPr>
                      <a:r>
                        <a:rPr lang="de-CH" sz="600" b="1">
                          <a:effectLst/>
                          <a:latin typeface="Arial" panose="020B0604020202020204" pitchFamily="34" charset="0"/>
                        </a:rPr>
                        <a:t>  Caractéristiques</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68380">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41898">
                <a:tc>
                  <a:txBody>
                    <a:bodyPr/>
                    <a:lstStyle/>
                    <a:p>
                      <a:pPr algn="just">
                        <a:lnSpc>
                          <a:spcPct val="150000"/>
                        </a:lnSpc>
                        <a:spcAft>
                          <a:spcPts val="0"/>
                        </a:spcAft>
                      </a:pPr>
                      <a:r>
                        <a:rPr lang="de-CH" sz="600" b="1">
                          <a:effectLst/>
                          <a:latin typeface="Arial" panose="020B0604020202020204" pitchFamily="34" charset="0"/>
                        </a:rPr>
                        <a:t>Groupe cible</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Personnel soignant</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Médecins</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Pharmacie</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11</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7</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41898">
                <a:tc>
                  <a:txBody>
                    <a:bodyPr/>
                    <a:lstStyle/>
                    <a:p>
                      <a:pPr algn="just">
                        <a:lnSpc>
                          <a:spcPct val="150000"/>
                        </a:lnSpc>
                        <a:spcAft>
                          <a:spcPts val="0"/>
                        </a:spcAft>
                      </a:pPr>
                      <a:r>
                        <a:rPr lang="de-CH" sz="600" b="1">
                          <a:effectLst/>
                          <a:latin typeface="Arial" panose="020B0604020202020204" pitchFamily="34" charset="0"/>
                        </a:rPr>
                        <a:t>Facteurs mesurés</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Erreurs de dosage découvertes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Erreurs de médicament découvertes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Erreurs (diverses) de médication découvertes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41898">
                <a:tc>
                  <a:txBody>
                    <a:bodyPr/>
                    <a:lstStyle/>
                    <a:p>
                      <a:pPr algn="just">
                        <a:lnSpc>
                          <a:spcPct val="150000"/>
                        </a:lnSpc>
                        <a:spcAft>
                          <a:spcPts val="0"/>
                        </a:spcAft>
                      </a:pPr>
                      <a:r>
                        <a:rPr lang="de-CH" sz="600" b="1">
                          <a:effectLst/>
                          <a:latin typeface="Arial" panose="020B0604020202020204" pitchFamily="34" charset="0"/>
                        </a:rPr>
                        <a:t>Type d’intervention</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Comparaison des simples contrôles et des doubles contrôles en termes de détection des erreurs</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Réalisation d’un double contrôle indépendant</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9</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515417">
                <a:tc>
                  <a:txBody>
                    <a:bodyPr/>
                    <a:lstStyle/>
                    <a:p>
                      <a:pPr algn="just">
                        <a:lnSpc>
                          <a:spcPct val="150000"/>
                        </a:lnSpc>
                        <a:spcAft>
                          <a:spcPts val="0"/>
                        </a:spcAft>
                      </a:pPr>
                      <a:r>
                        <a:rPr lang="de-CH" sz="600" b="1">
                          <a:effectLst/>
                          <a:latin typeface="Arial" panose="020B0604020202020204" pitchFamily="34" charset="0"/>
                        </a:rPr>
                        <a:t>En quoi consiste le double contrôle?</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Contrôle de la vitesse</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Documentation du contrôle</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Identité du patient</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Calculs</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Bon médicament</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Dosage</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Prescription</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4</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0742">
                <a:tc>
                  <a:txBody>
                    <a:bodyPr/>
                    <a:lstStyle/>
                    <a:p>
                      <a:pPr algn="just">
                        <a:lnSpc>
                          <a:spcPct val="150000"/>
                        </a:lnSpc>
                        <a:spcAft>
                          <a:spcPts val="0"/>
                        </a:spcAft>
                      </a:pPr>
                      <a:r>
                        <a:rPr lang="de-CH" sz="600" b="1" dirty="0">
                          <a:effectLst/>
                          <a:latin typeface="Arial" panose="020B0604020202020204" pitchFamily="34" charset="0"/>
                        </a:rPr>
                        <a:t>Effet positif observé avec le double contrôle</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dirty="0">
                          <a:effectLst/>
                          <a:latin typeface="Arial" panose="020B0604020202020204" pitchFamily="34" charset="0"/>
                        </a:rPr>
                        <a:t>2</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497" marR="464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77208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9029" y="168272"/>
            <a:ext cx="9346883" cy="1209146"/>
          </a:xfrm>
        </p:spPr>
        <p:txBody>
          <a:bodyPr>
            <a:normAutofit fontScale="90000"/>
          </a:bodyPr>
          <a:lstStyle/>
          <a:p>
            <a:r>
              <a:rPr lang="de-CH" sz="2600" u="sng" dirty="0">
                <a:solidFill>
                  <a:schemeClr val="bg2">
                    <a:lumMod val="75000"/>
                  </a:schemeClr>
                </a:solidFill>
                <a:latin typeface="Arial" panose="020B0604020202020204" pitchFamily="34" charset="0"/>
              </a:rPr>
              <a:t>6. Monitoring</a:t>
            </a:r>
            <a:br>
              <a:rPr dirty="0"/>
            </a:br>
            <a:r>
              <a:rPr lang="de-CH" sz="1700" dirty="0">
                <a:solidFill>
                  <a:schemeClr val="bg2">
                    <a:lumMod val="75000"/>
                  </a:schemeClr>
                </a:solidFill>
                <a:latin typeface="Arial" panose="020B0604020202020204" pitchFamily="34" charset="0"/>
              </a:rPr>
              <a:t>6.2 </a:t>
            </a:r>
            <a:r>
              <a:rPr lang="en-US" sz="1700" dirty="0">
                <a:solidFill>
                  <a:schemeClr val="bg2">
                    <a:lumMod val="75000"/>
                  </a:schemeClr>
                </a:solidFill>
                <a:latin typeface="Arial" panose="020B0604020202020204" pitchFamily="34" charset="0"/>
              </a:rPr>
              <a:t>	</a:t>
            </a:r>
            <a:r>
              <a:rPr lang="de-CH" sz="1700" dirty="0">
                <a:solidFill>
                  <a:schemeClr val="bg2">
                    <a:lumMod val="75000"/>
                  </a:schemeClr>
                </a:solidFill>
                <a:latin typeface="Arial" panose="020B0604020202020204" pitchFamily="34" charset="0"/>
              </a:rPr>
              <a:t>«Les pharmaciens cliniciens participent régulièrement à la surveillance de la </a:t>
            </a:r>
            <a:r>
              <a:rPr lang="de-CH" sz="1700" dirty="0" err="1">
                <a:solidFill>
                  <a:schemeClr val="bg2">
                    <a:lumMod val="75000"/>
                  </a:schemeClr>
                </a:solidFill>
                <a:latin typeface="Arial" panose="020B0604020202020204" pitchFamily="34" charset="0"/>
              </a:rPr>
              <a:t>thérapie</a:t>
            </a:r>
            <a:r>
              <a:rPr lang="de-CH" sz="1700" dirty="0">
                <a:solidFill>
                  <a:schemeClr val="bg2">
                    <a:lumMod val="75000"/>
                  </a:schemeClr>
                </a:solidFill>
                <a:latin typeface="Arial" panose="020B0604020202020204" pitchFamily="34" charset="0"/>
              </a:rPr>
              <a:t> 	</a:t>
            </a:r>
            <a:r>
              <a:rPr lang="de-CH" sz="1700" dirty="0" err="1">
                <a:solidFill>
                  <a:schemeClr val="bg2">
                    <a:lumMod val="75000"/>
                  </a:schemeClr>
                </a:solidFill>
                <a:latin typeface="Arial" panose="020B0604020202020204" pitchFamily="34" charset="0"/>
              </a:rPr>
              <a:t>médicamenteuse</a:t>
            </a:r>
            <a:r>
              <a:rPr lang="de-CH" sz="1700" dirty="0">
                <a:solidFill>
                  <a:schemeClr val="bg2">
                    <a:lumMod val="75000"/>
                  </a:schemeClr>
                </a:solidFill>
                <a:latin typeface="Arial" panose="020B0604020202020204" pitchFamily="34" charset="0"/>
              </a:rPr>
              <a:t>.»</a:t>
            </a:r>
            <a:br>
              <a:rPr dirty="0"/>
            </a:br>
            <a:r>
              <a:rPr lang="de-CH" sz="1700" dirty="0">
                <a:solidFill>
                  <a:schemeClr val="bg2">
                    <a:lumMod val="75000"/>
                  </a:schemeClr>
                </a:solidFill>
                <a:latin typeface="Arial" panose="020B0604020202020204" pitchFamily="34" charset="0"/>
              </a:rPr>
              <a:t>6.2.1</a:t>
            </a:r>
            <a:r>
              <a:rPr lang="en-US" sz="1700" dirty="0">
                <a:solidFill>
                  <a:schemeClr val="bg2">
                    <a:lumMod val="75000"/>
                  </a:schemeClr>
                </a:solidFill>
                <a:latin typeface="Arial" panose="020B0604020202020204" pitchFamily="34" charset="0"/>
              </a:rPr>
              <a:t>	</a:t>
            </a:r>
            <a:r>
              <a:rPr lang="de-CH" sz="1700" dirty="0">
                <a:solidFill>
                  <a:schemeClr val="bg2">
                    <a:lumMod val="75000"/>
                  </a:schemeClr>
                </a:solidFill>
                <a:latin typeface="Arial" panose="020B0604020202020204" pitchFamily="34" charset="0"/>
              </a:rPr>
              <a:t>«Les interventions des pharmaciens cliniciens sont documentées de manière </a:t>
            </a:r>
            <a:r>
              <a:rPr lang="de-CH" sz="1700" dirty="0" err="1">
                <a:solidFill>
                  <a:schemeClr val="bg2">
                    <a:lumMod val="75000"/>
                  </a:schemeClr>
                </a:solidFill>
                <a:latin typeface="Arial" panose="020B0604020202020204" pitchFamily="34" charset="0"/>
              </a:rPr>
              <a:t>standardisée</a:t>
            </a:r>
            <a:r>
              <a:rPr lang="de-CH" sz="1700" dirty="0">
                <a:solidFill>
                  <a:schemeClr val="bg2">
                    <a:lumMod val="75000"/>
                  </a:schemeClr>
                </a:solidFill>
                <a:latin typeface="Arial" panose="020B0604020202020204" pitchFamily="34" charset="0"/>
              </a:rPr>
              <a:t> 	</a:t>
            </a:r>
            <a:r>
              <a:rPr lang="de-CH" sz="1700" dirty="0" err="1">
                <a:solidFill>
                  <a:schemeClr val="bg2">
                    <a:lumMod val="75000"/>
                  </a:schemeClr>
                </a:solidFill>
                <a:latin typeface="Arial" panose="020B0604020202020204" pitchFamily="34" charset="0"/>
              </a:rPr>
              <a:t>dans</a:t>
            </a:r>
            <a:r>
              <a:rPr lang="de-CH" sz="1700" dirty="0">
                <a:solidFill>
                  <a:schemeClr val="bg2">
                    <a:lumMod val="75000"/>
                  </a:schemeClr>
                </a:solidFill>
                <a:latin typeface="Arial" panose="020B0604020202020204" pitchFamily="34" charset="0"/>
              </a:rPr>
              <a:t> le dossier patient.»</a:t>
            </a:r>
            <a:endParaRPr lang="fr-FR" sz="1700" dirty="0">
              <a:solidFill>
                <a:schemeClr val="bg2">
                  <a:lumMod val="75000"/>
                </a:schemeClr>
              </a:solidFill>
            </a:endParaRPr>
          </a:p>
        </p:txBody>
      </p:sp>
      <p:sp>
        <p:nvSpPr>
          <p:cNvPr id="3" name="Textplatzhalter 2"/>
          <p:cNvSpPr>
            <a:spLocks noGrp="1"/>
          </p:cNvSpPr>
          <p:nvPr>
            <p:ph type="body" idx="1"/>
          </p:nvPr>
        </p:nvSpPr>
        <p:spPr>
          <a:xfrm>
            <a:off x="398690" y="1543176"/>
            <a:ext cx="4588700" cy="806097"/>
          </a:xfrm>
        </p:spPr>
        <p:txBody>
          <a:bodyPr/>
          <a:lstStyle/>
          <a:p>
            <a:r>
              <a:rPr dirty="0"/>
              <a:t>Littérature internationale</a:t>
            </a:r>
          </a:p>
        </p:txBody>
      </p:sp>
      <p:sp>
        <p:nvSpPr>
          <p:cNvPr id="5" name="Textplatzhalter 4"/>
          <p:cNvSpPr>
            <a:spLocks noGrp="1"/>
          </p:cNvSpPr>
          <p:nvPr>
            <p:ph type="body" sz="half" idx="3"/>
          </p:nvPr>
        </p:nvSpPr>
        <p:spPr>
          <a:xfrm>
            <a:off x="5325897" y="1553225"/>
            <a:ext cx="4590502" cy="806097"/>
          </a:xfrm>
        </p:spPr>
        <p:txBody>
          <a:bodyPr/>
          <a:lstStyle/>
          <a:p>
            <a:r>
              <a:rPr dirty="0"/>
              <a:t>Exemple pratique en Suisse</a:t>
            </a:r>
          </a:p>
        </p:txBody>
      </p:sp>
      <p:sp>
        <p:nvSpPr>
          <p:cNvPr id="4" name="Inhaltsplatzhalter 3"/>
          <p:cNvSpPr>
            <a:spLocks noGrp="1"/>
          </p:cNvSpPr>
          <p:nvPr>
            <p:ph sz="quarter" idx="2"/>
          </p:nvPr>
        </p:nvSpPr>
        <p:spPr>
          <a:xfrm>
            <a:off x="408739" y="2371941"/>
            <a:ext cx="4588700" cy="4169874"/>
          </a:xfrm>
        </p:spPr>
        <p:txBody>
          <a:bodyPr>
            <a:normAutofit fontScale="77500" lnSpcReduction="20000"/>
          </a:bodyPr>
          <a:lstStyle/>
          <a:p>
            <a:r>
              <a:rPr dirty="0"/>
              <a:t>16 études différentes trouvées dont les résultats prouvent que l’introduction de pharmaciens cliniciens dans le processus a un impact positif.</a:t>
            </a:r>
          </a:p>
          <a:p>
            <a:r>
              <a:rPr dirty="0"/>
              <a:t>Les activités observées par les pharmaciens étaient </a:t>
            </a:r>
            <a:r>
              <a:rPr dirty="0" err="1"/>
              <a:t>notamment</a:t>
            </a:r>
            <a:r>
              <a:rPr dirty="0"/>
              <a:t> :  bilan comparatif des médicaments (</a:t>
            </a:r>
            <a:r>
              <a:rPr i="1" dirty="0"/>
              <a:t>medication reconciliation</a:t>
            </a:r>
            <a:r>
              <a:rPr dirty="0"/>
              <a:t>), contrôle du dossier du patient, participation aux visites des médecins.</a:t>
            </a:r>
          </a:p>
          <a:p>
            <a:r>
              <a:rPr dirty="0"/>
              <a:t>L’analyse des activités a mis en évidence une réduction des erreurs de médication (lors de la prescription, p. ex.). De plus, le taux d’acceptation des interventions était élevé.</a:t>
            </a:r>
          </a:p>
        </p:txBody>
      </p:sp>
      <p:sp>
        <p:nvSpPr>
          <p:cNvPr id="6" name="Inhaltsplatzhalter 5"/>
          <p:cNvSpPr>
            <a:spLocks noGrp="1"/>
          </p:cNvSpPr>
          <p:nvPr>
            <p:ph sz="quarter" idx="4"/>
          </p:nvPr>
        </p:nvSpPr>
        <p:spPr>
          <a:xfrm>
            <a:off x="5285702" y="2381989"/>
            <a:ext cx="4590502" cy="4169874"/>
          </a:xfrm>
        </p:spPr>
        <p:txBody>
          <a:bodyPr>
            <a:normAutofit fontScale="92500" lnSpcReduction="20000"/>
          </a:bodyPr>
          <a:lstStyle/>
          <a:p>
            <a:r>
              <a:rPr dirty="0"/>
              <a:t>Activités des pharmaciens:</a:t>
            </a:r>
          </a:p>
          <a:p>
            <a:pPr lvl="1"/>
            <a:r>
              <a:rPr dirty="0"/>
              <a:t>participation aux visites ou aux discussions relatives au </a:t>
            </a:r>
            <a:r>
              <a:rPr lang="fr-CH" dirty="0"/>
              <a:t>c</a:t>
            </a:r>
            <a:r>
              <a:rPr dirty="0" err="1"/>
              <a:t>ardex</a:t>
            </a:r>
            <a:endParaRPr dirty="0"/>
          </a:p>
          <a:p>
            <a:pPr lvl="1"/>
            <a:r>
              <a:rPr dirty="0"/>
              <a:t>assistance téléphonique pour les questions </a:t>
            </a:r>
            <a:r>
              <a:rPr lang="de-CH" dirty="0">
                <a:sym typeface="Wingdings" panose="05000000000000000000" pitchFamily="2" charset="2"/>
              </a:rPr>
              <a:t> utilisations ou incompatibilités des médicaments</a:t>
            </a:r>
            <a:endParaRPr lang="fr-FR" dirty="0"/>
          </a:p>
          <a:p>
            <a:pPr lvl="1"/>
            <a:r>
              <a:rPr dirty="0"/>
              <a:t>colloques (y compris interdisciplinaires) </a:t>
            </a:r>
          </a:p>
          <a:p>
            <a:pPr lvl="1"/>
            <a:r>
              <a:rPr dirty="0"/>
              <a:t>organisation de formations</a:t>
            </a:r>
          </a:p>
          <a:p>
            <a:pPr lvl="1"/>
            <a:r>
              <a:rPr dirty="0" err="1"/>
              <a:t>parfois</a:t>
            </a:r>
            <a:r>
              <a:rPr dirty="0"/>
              <a:t> consult</a:t>
            </a:r>
            <a:r>
              <a:rPr lang="fr-CH" dirty="0" err="1"/>
              <a:t>ation</a:t>
            </a:r>
            <a:r>
              <a:rPr lang="fr-CH" dirty="0"/>
              <a:t> du </a:t>
            </a:r>
            <a:r>
              <a:rPr lang="fr-CH" dirty="0" err="1"/>
              <a:t>phamracien</a:t>
            </a:r>
            <a:r>
              <a:rPr dirty="0"/>
              <a:t> pour le choix des traitements</a:t>
            </a:r>
          </a:p>
          <a:p>
            <a:r>
              <a:rPr dirty="0"/>
              <a:t>Dans la majorité des cas, les interventions ne sont pas </a:t>
            </a:r>
            <a:r>
              <a:rPr dirty="0" err="1"/>
              <a:t>documentées</a:t>
            </a:r>
            <a:r>
              <a:rPr dirty="0"/>
              <a:t> dans le dossier du patient. </a:t>
            </a:r>
            <a:endParaRPr lang="fr-FR" i="1" dirty="0">
              <a:solidFill>
                <a:srgbClr val="FFC000"/>
              </a:solidFill>
            </a:endParaRPr>
          </a:p>
        </p:txBody>
      </p:sp>
    </p:spTree>
    <p:extLst>
      <p:ext uri="{BB962C8B-B14F-4D97-AF65-F5344CB8AC3E}">
        <p14:creationId xmlns:p14="http://schemas.microsoft.com/office/powerpoint/2010/main" val="4133200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85000" lnSpcReduction="20000"/>
          </a:bodyPr>
          <a:lstStyle/>
          <a:p>
            <a:pPr marL="0" indent="0">
              <a:buNone/>
            </a:pPr>
            <a:r>
              <a:rPr lang="de-CH" b="1" dirty="0"/>
              <a:t>Exemple d’introduction de </a:t>
            </a:r>
            <a:r>
              <a:rPr lang="de-CH" b="1" dirty="0" err="1"/>
              <a:t>pharmaciens</a:t>
            </a:r>
            <a:r>
              <a:rPr lang="de-CH" b="1" dirty="0"/>
              <a:t> </a:t>
            </a:r>
            <a:r>
              <a:rPr lang="de-CH" b="1" dirty="0" err="1"/>
              <a:t>cliniciens</a:t>
            </a:r>
            <a:r>
              <a:rPr lang="de-CH" b="1" dirty="0"/>
              <a:t> en Suisse</a:t>
            </a:r>
          </a:p>
          <a:p>
            <a:r>
              <a:rPr dirty="0"/>
              <a:t>Condition préalable: équipe de médecins et d’infirmiers ouverts à la mise en œuvre d’un projet pilote</a:t>
            </a:r>
          </a:p>
          <a:p>
            <a:r>
              <a:rPr dirty="0"/>
              <a:t>Évaluation de l’aspect scientifique et économique des interventions des pharmaciens </a:t>
            </a:r>
            <a:endParaRPr lang="fr-FR" i="1" dirty="0"/>
          </a:p>
          <a:p>
            <a:r>
              <a:rPr dirty="0"/>
              <a:t>Les </a:t>
            </a:r>
            <a:r>
              <a:rPr dirty="0" err="1"/>
              <a:t>pharmaciens</a:t>
            </a:r>
            <a:r>
              <a:rPr dirty="0"/>
              <a:t> </a:t>
            </a:r>
            <a:r>
              <a:rPr dirty="0" err="1"/>
              <a:t>clini</a:t>
            </a:r>
            <a:r>
              <a:rPr lang="fr-CH" dirty="0" err="1"/>
              <a:t>ciens</a:t>
            </a:r>
            <a:r>
              <a:rPr dirty="0"/>
              <a:t> doivent être capables de répondre de manière compétente à des questions générales, mais aussi spécialisées, et être titulaires d’un titre FPH en pharmacie clinique. </a:t>
            </a:r>
            <a:r>
              <a:rPr lang="de-CH" dirty="0">
                <a:sym typeface="Wingdings" panose="05000000000000000000" pitchFamily="2" charset="2"/>
              </a:rPr>
              <a:t> Dans l'idéal, ils doivent toujours être informés des dernières publications.</a:t>
            </a:r>
            <a:endParaRPr lang="fr-FR" dirty="0">
              <a:solidFill>
                <a:srgbClr val="FF0000"/>
              </a:solidFill>
            </a:endParaRPr>
          </a:p>
          <a:p>
            <a:r>
              <a:rPr dirty="0"/>
              <a:t>Les pharmaciens devraient également avoir été formés dans le domaine de la communication. </a:t>
            </a:r>
            <a:r>
              <a:rPr lang="de-CH" dirty="0">
                <a:sym typeface="Wingdings" panose="05000000000000000000" pitchFamily="2" charset="2"/>
              </a:rPr>
              <a:t> La manière dont les propositions d’amélioration seront présentées est essentielle.</a:t>
            </a:r>
          </a:p>
          <a:p>
            <a:r>
              <a:rPr lang="de-CH" dirty="0">
                <a:sym typeface="Wingdings" panose="05000000000000000000" pitchFamily="2" charset="2"/>
              </a:rPr>
              <a:t>Enregistrement des interventions des </a:t>
            </a:r>
            <a:r>
              <a:rPr lang="de-CH" dirty="0" err="1">
                <a:sym typeface="Wingdings" panose="05000000000000000000" pitchFamily="2" charset="2"/>
              </a:rPr>
              <a:t>pharmaciens</a:t>
            </a:r>
            <a:r>
              <a:rPr lang="de-CH" dirty="0">
                <a:sym typeface="Wingdings" panose="05000000000000000000" pitchFamily="2" charset="2"/>
              </a:rPr>
              <a:t> </a:t>
            </a:r>
            <a:r>
              <a:rPr lang="de-CH" dirty="0" err="1">
                <a:sym typeface="Wingdings" panose="05000000000000000000" pitchFamily="2" charset="2"/>
              </a:rPr>
              <a:t>cliniciens</a:t>
            </a:r>
            <a:r>
              <a:rPr lang="de-CH" dirty="0">
                <a:sym typeface="Wingdings" panose="05000000000000000000" pitchFamily="2" charset="2"/>
              </a:rPr>
              <a:t> (p. ex. avec l’outil de la GSASA, mais l’objectif serait qu’elles soient recensées dans le dossier du patient)</a:t>
            </a:r>
            <a:endParaRPr lang="fr-FR" dirty="0"/>
          </a:p>
        </p:txBody>
      </p:sp>
      <p:sp>
        <p:nvSpPr>
          <p:cNvPr id="2" name="Titel 1"/>
          <p:cNvSpPr>
            <a:spLocks noGrp="1"/>
          </p:cNvSpPr>
          <p:nvPr>
            <p:ph type="title"/>
          </p:nvPr>
        </p:nvSpPr>
        <p:spPr/>
        <p:txBody>
          <a:bodyPr>
            <a:normAutofit/>
          </a:bodyPr>
          <a:lstStyle/>
          <a:p>
            <a:pPr marR="66435">
              <a:lnSpc>
                <a:spcPct val="107000"/>
              </a:lnSpc>
            </a:pPr>
            <a:r>
              <a:rPr dirty="0"/>
              <a:t>De l’idée à la mise en œuvre</a:t>
            </a:r>
          </a:p>
        </p:txBody>
      </p:sp>
    </p:spTree>
    <p:extLst>
      <p:ext uri="{BB962C8B-B14F-4D97-AF65-F5344CB8AC3E}">
        <p14:creationId xmlns:p14="http://schemas.microsoft.com/office/powerpoint/2010/main" val="3830644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519271" y="290531"/>
            <a:ext cx="9346883" cy="1081069"/>
          </a:xfrm>
        </p:spPr>
        <p:txBody>
          <a:bodyPr>
            <a:normAutofit fontScale="90000"/>
          </a:bodyPr>
          <a:lstStyle/>
          <a:p>
            <a:r>
              <a:rPr dirty="0"/>
              <a:t>Résumé des interventions</a:t>
            </a:r>
            <a:br>
              <a:rPr dirty="0"/>
            </a:br>
            <a:r>
              <a:rPr lang="de-CH" sz="1200" dirty="0">
                <a:solidFill>
                  <a:srgbClr val="2E74B5"/>
                </a:solidFill>
                <a:latin typeface="Arial" panose="020B0604020202020204" pitchFamily="34" charset="0"/>
              </a:rPr>
              <a:t>6.2 </a:t>
            </a:r>
            <a:r>
              <a:rPr lang="en-US" sz="1200" dirty="0">
                <a:solidFill>
                  <a:srgbClr val="2E74B5"/>
                </a:solidFill>
                <a:latin typeface="Arial" panose="020B0604020202020204" pitchFamily="34" charset="0"/>
              </a:rPr>
              <a:t>	</a:t>
            </a:r>
            <a:r>
              <a:rPr lang="de-CH" sz="1200" dirty="0">
                <a:solidFill>
                  <a:srgbClr val="2E74B5"/>
                </a:solidFill>
                <a:latin typeface="Arial" panose="020B0604020202020204" pitchFamily="34" charset="0"/>
              </a:rPr>
              <a:t>«Les pharmaciens cliniciens participent régulièrement à la surveillance de la thérapie médicamenteuse.»</a:t>
            </a:r>
            <a:br>
              <a:rPr dirty="0"/>
            </a:br>
            <a:r>
              <a:rPr lang="de-CH" sz="1200" dirty="0">
                <a:solidFill>
                  <a:srgbClr val="2E74B5"/>
                </a:solidFill>
                <a:latin typeface="Arial" panose="020B0604020202020204" pitchFamily="34" charset="0"/>
              </a:rPr>
              <a:t>6.2.1</a:t>
            </a:r>
            <a:r>
              <a:rPr lang="en-US" sz="1200" dirty="0">
                <a:solidFill>
                  <a:srgbClr val="2E74B5"/>
                </a:solidFill>
                <a:latin typeface="Arial" panose="020B0604020202020204" pitchFamily="34" charset="0"/>
              </a:rPr>
              <a:t>	</a:t>
            </a:r>
            <a:r>
              <a:rPr lang="de-CH" sz="1200" dirty="0">
                <a:solidFill>
                  <a:srgbClr val="2E74B5"/>
                </a:solidFill>
                <a:latin typeface="Arial" panose="020B0604020202020204" pitchFamily="34" charset="0"/>
              </a:rPr>
              <a:t>«Les interventions des pharmaciens cliniciens sont documentées de manière standardisée dans le dossier patient.»</a:t>
            </a:r>
            <a:endParaRPr lang="fr-FR" sz="1200" dirty="0"/>
          </a:p>
        </p:txBody>
      </p:sp>
      <p:graphicFrame>
        <p:nvGraphicFramePr>
          <p:cNvPr id="7" name="Inhaltsplatzhalter 6"/>
          <p:cNvGraphicFramePr>
            <a:graphicFrameLocks noGrp="1"/>
          </p:cNvGraphicFramePr>
          <p:nvPr>
            <p:ph idx="1"/>
            <p:extLst>
              <p:ext uri="{D42A27DB-BD31-4B8C-83A1-F6EECF244321}">
                <p14:modId xmlns:p14="http://schemas.microsoft.com/office/powerpoint/2010/main" val="1199200695"/>
              </p:ext>
            </p:extLst>
          </p:nvPr>
        </p:nvGraphicFramePr>
        <p:xfrm>
          <a:off x="519271" y="1371600"/>
          <a:ext cx="9346869" cy="5735619"/>
        </p:xfrm>
        <a:graphic>
          <a:graphicData uri="http://schemas.openxmlformats.org/drawingml/2006/table">
            <a:tbl>
              <a:tblPr firstRow="1" firstCol="1" bandRow="1"/>
              <a:tblGrid>
                <a:gridCol w="1981769">
                  <a:extLst>
                    <a:ext uri="{9D8B030D-6E8A-4147-A177-3AD203B41FA5}">
                      <a16:colId xmlns:a16="http://schemas.microsoft.com/office/drawing/2014/main" val="20000"/>
                    </a:ext>
                  </a:extLst>
                </a:gridCol>
                <a:gridCol w="219368">
                  <a:extLst>
                    <a:ext uri="{9D8B030D-6E8A-4147-A177-3AD203B41FA5}">
                      <a16:colId xmlns:a16="http://schemas.microsoft.com/office/drawing/2014/main" val="20001"/>
                    </a:ext>
                  </a:extLst>
                </a:gridCol>
                <a:gridCol w="220046">
                  <a:extLst>
                    <a:ext uri="{9D8B030D-6E8A-4147-A177-3AD203B41FA5}">
                      <a16:colId xmlns:a16="http://schemas.microsoft.com/office/drawing/2014/main" val="20002"/>
                    </a:ext>
                  </a:extLst>
                </a:gridCol>
                <a:gridCol w="219368">
                  <a:extLst>
                    <a:ext uri="{9D8B030D-6E8A-4147-A177-3AD203B41FA5}">
                      <a16:colId xmlns:a16="http://schemas.microsoft.com/office/drawing/2014/main" val="20003"/>
                    </a:ext>
                  </a:extLst>
                </a:gridCol>
                <a:gridCol w="220046">
                  <a:extLst>
                    <a:ext uri="{9D8B030D-6E8A-4147-A177-3AD203B41FA5}">
                      <a16:colId xmlns:a16="http://schemas.microsoft.com/office/drawing/2014/main" val="20004"/>
                    </a:ext>
                  </a:extLst>
                </a:gridCol>
                <a:gridCol w="219368">
                  <a:extLst>
                    <a:ext uri="{9D8B030D-6E8A-4147-A177-3AD203B41FA5}">
                      <a16:colId xmlns:a16="http://schemas.microsoft.com/office/drawing/2014/main" val="20005"/>
                    </a:ext>
                  </a:extLst>
                </a:gridCol>
                <a:gridCol w="220046">
                  <a:extLst>
                    <a:ext uri="{9D8B030D-6E8A-4147-A177-3AD203B41FA5}">
                      <a16:colId xmlns:a16="http://schemas.microsoft.com/office/drawing/2014/main" val="20006"/>
                    </a:ext>
                  </a:extLst>
                </a:gridCol>
                <a:gridCol w="219368">
                  <a:extLst>
                    <a:ext uri="{9D8B030D-6E8A-4147-A177-3AD203B41FA5}">
                      <a16:colId xmlns:a16="http://schemas.microsoft.com/office/drawing/2014/main" val="20007"/>
                    </a:ext>
                  </a:extLst>
                </a:gridCol>
                <a:gridCol w="220046">
                  <a:extLst>
                    <a:ext uri="{9D8B030D-6E8A-4147-A177-3AD203B41FA5}">
                      <a16:colId xmlns:a16="http://schemas.microsoft.com/office/drawing/2014/main" val="20008"/>
                    </a:ext>
                  </a:extLst>
                </a:gridCol>
                <a:gridCol w="219368">
                  <a:extLst>
                    <a:ext uri="{9D8B030D-6E8A-4147-A177-3AD203B41FA5}">
                      <a16:colId xmlns:a16="http://schemas.microsoft.com/office/drawing/2014/main" val="20009"/>
                    </a:ext>
                  </a:extLst>
                </a:gridCol>
                <a:gridCol w="220046">
                  <a:extLst>
                    <a:ext uri="{9D8B030D-6E8A-4147-A177-3AD203B41FA5}">
                      <a16:colId xmlns:a16="http://schemas.microsoft.com/office/drawing/2014/main" val="20010"/>
                    </a:ext>
                  </a:extLst>
                </a:gridCol>
                <a:gridCol w="219368">
                  <a:extLst>
                    <a:ext uri="{9D8B030D-6E8A-4147-A177-3AD203B41FA5}">
                      <a16:colId xmlns:a16="http://schemas.microsoft.com/office/drawing/2014/main" val="20011"/>
                    </a:ext>
                  </a:extLst>
                </a:gridCol>
                <a:gridCol w="220046">
                  <a:extLst>
                    <a:ext uri="{9D8B030D-6E8A-4147-A177-3AD203B41FA5}">
                      <a16:colId xmlns:a16="http://schemas.microsoft.com/office/drawing/2014/main" val="20012"/>
                    </a:ext>
                  </a:extLst>
                </a:gridCol>
                <a:gridCol w="219368">
                  <a:extLst>
                    <a:ext uri="{9D8B030D-6E8A-4147-A177-3AD203B41FA5}">
                      <a16:colId xmlns:a16="http://schemas.microsoft.com/office/drawing/2014/main" val="20013"/>
                    </a:ext>
                  </a:extLst>
                </a:gridCol>
                <a:gridCol w="220046">
                  <a:extLst>
                    <a:ext uri="{9D8B030D-6E8A-4147-A177-3AD203B41FA5}">
                      <a16:colId xmlns:a16="http://schemas.microsoft.com/office/drawing/2014/main" val="20014"/>
                    </a:ext>
                  </a:extLst>
                </a:gridCol>
                <a:gridCol w="219368">
                  <a:extLst>
                    <a:ext uri="{9D8B030D-6E8A-4147-A177-3AD203B41FA5}">
                      <a16:colId xmlns:a16="http://schemas.microsoft.com/office/drawing/2014/main" val="20015"/>
                    </a:ext>
                  </a:extLst>
                </a:gridCol>
                <a:gridCol w="220046">
                  <a:extLst>
                    <a:ext uri="{9D8B030D-6E8A-4147-A177-3AD203B41FA5}">
                      <a16:colId xmlns:a16="http://schemas.microsoft.com/office/drawing/2014/main" val="20016"/>
                    </a:ext>
                  </a:extLst>
                </a:gridCol>
                <a:gridCol w="219368">
                  <a:extLst>
                    <a:ext uri="{9D8B030D-6E8A-4147-A177-3AD203B41FA5}">
                      <a16:colId xmlns:a16="http://schemas.microsoft.com/office/drawing/2014/main" val="20017"/>
                    </a:ext>
                  </a:extLst>
                </a:gridCol>
                <a:gridCol w="330408">
                  <a:extLst>
                    <a:ext uri="{9D8B030D-6E8A-4147-A177-3AD203B41FA5}">
                      <a16:colId xmlns:a16="http://schemas.microsoft.com/office/drawing/2014/main" val="20018"/>
                    </a:ext>
                  </a:extLst>
                </a:gridCol>
                <a:gridCol w="219368">
                  <a:extLst>
                    <a:ext uri="{9D8B030D-6E8A-4147-A177-3AD203B41FA5}">
                      <a16:colId xmlns:a16="http://schemas.microsoft.com/office/drawing/2014/main" val="20019"/>
                    </a:ext>
                  </a:extLst>
                </a:gridCol>
                <a:gridCol w="348689">
                  <a:extLst>
                    <a:ext uri="{9D8B030D-6E8A-4147-A177-3AD203B41FA5}">
                      <a16:colId xmlns:a16="http://schemas.microsoft.com/office/drawing/2014/main" val="20020"/>
                    </a:ext>
                  </a:extLst>
                </a:gridCol>
                <a:gridCol w="219368">
                  <a:extLst>
                    <a:ext uri="{9D8B030D-6E8A-4147-A177-3AD203B41FA5}">
                      <a16:colId xmlns:a16="http://schemas.microsoft.com/office/drawing/2014/main" val="20021"/>
                    </a:ext>
                  </a:extLst>
                </a:gridCol>
                <a:gridCol w="641577">
                  <a:extLst>
                    <a:ext uri="{9D8B030D-6E8A-4147-A177-3AD203B41FA5}">
                      <a16:colId xmlns:a16="http://schemas.microsoft.com/office/drawing/2014/main" val="20022"/>
                    </a:ext>
                  </a:extLst>
                </a:gridCol>
                <a:gridCol w="433754">
                  <a:extLst>
                    <a:ext uri="{9D8B030D-6E8A-4147-A177-3AD203B41FA5}">
                      <a16:colId xmlns:a16="http://schemas.microsoft.com/office/drawing/2014/main" val="20023"/>
                    </a:ext>
                  </a:extLst>
                </a:gridCol>
                <a:gridCol w="199293">
                  <a:extLst>
                    <a:ext uri="{9D8B030D-6E8A-4147-A177-3AD203B41FA5}">
                      <a16:colId xmlns:a16="http://schemas.microsoft.com/office/drawing/2014/main" val="20024"/>
                    </a:ext>
                  </a:extLst>
                </a:gridCol>
                <a:gridCol w="879230">
                  <a:extLst>
                    <a:ext uri="{9D8B030D-6E8A-4147-A177-3AD203B41FA5}">
                      <a16:colId xmlns:a16="http://schemas.microsoft.com/office/drawing/2014/main" val="20025"/>
                    </a:ext>
                  </a:extLst>
                </a:gridCol>
                <a:gridCol w="358733">
                  <a:extLst>
                    <a:ext uri="{9D8B030D-6E8A-4147-A177-3AD203B41FA5}">
                      <a16:colId xmlns:a16="http://schemas.microsoft.com/office/drawing/2014/main" val="20026"/>
                    </a:ext>
                  </a:extLst>
                </a:gridCol>
              </a:tblGrid>
              <a:tr h="1072179">
                <a:tc>
                  <a:txBody>
                    <a:bodyPr/>
                    <a:lstStyle/>
                    <a:p>
                      <a:pPr algn="just">
                        <a:lnSpc>
                          <a:spcPct val="150000"/>
                        </a:lnSpc>
                        <a:spcAft>
                          <a:spcPts val="0"/>
                        </a:spcAft>
                      </a:pPr>
                      <a:r>
                        <a:rPr lang="de-CH" sz="600" b="1" dirty="0" err="1">
                          <a:effectLst/>
                          <a:latin typeface="Arial" panose="020B0604020202020204" pitchFamily="34" charset="0"/>
                        </a:rPr>
                        <a:t>Sources</a:t>
                      </a:r>
                      <a:r>
                        <a:rPr lang="de-CH" sz="600" b="1" dirty="0">
                          <a:effectLst/>
                          <a:latin typeface="Arial" panose="020B0604020202020204" pitchFamily="34" charset="0"/>
                        </a:rPr>
                        <a:t> (</a:t>
                      </a:r>
                      <a:r>
                        <a:rPr lang="de-CH" sz="600" b="1" dirty="0" err="1">
                          <a:effectLst/>
                          <a:latin typeface="Arial" panose="020B0604020202020204" pitchFamily="34" charset="0"/>
                        </a:rPr>
                        <a:t>études</a:t>
                      </a:r>
                      <a:r>
                        <a:rPr lang="de-CH" sz="600" b="1" dirty="0">
                          <a:effectLst/>
                          <a:latin typeface="Arial" panose="020B0604020202020204" pitchFamily="34" charset="0"/>
                        </a:rPr>
                        <a:t>, </a:t>
                      </a:r>
                      <a:r>
                        <a:rPr lang="de-CH" sz="600" b="1" dirty="0" err="1">
                          <a:effectLst/>
                          <a:latin typeface="Arial" panose="020B0604020202020204" pitchFamily="34" charset="0"/>
                        </a:rPr>
                        <a:t>recommandations</a:t>
                      </a:r>
                      <a:r>
                        <a:rPr lang="de-CH" sz="600" b="1" dirty="0">
                          <a:effectLst/>
                          <a:latin typeface="Arial" panose="020B0604020202020204" pitchFamily="34" charset="0"/>
                        </a:rPr>
                        <a:t>...)</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just">
                        <a:lnSpc>
                          <a:spcPct val="150000"/>
                        </a:lnSpc>
                        <a:spcAft>
                          <a:spcPts val="0"/>
                        </a:spcAft>
                      </a:pPr>
                      <a:r>
                        <a:rPr lang="de-CH" sz="600" b="1">
                          <a:effectLst/>
                          <a:latin typeface="Arial" panose="020B0604020202020204" pitchFamily="34" charset="0"/>
                        </a:rPr>
                        <a:t>J. Beccera </a:t>
                      </a:r>
                      <a:r>
                        <a:rPr lang="de-CH" sz="600">
                          <a:effectLst/>
                          <a:latin typeface="Arial" panose="020B0604020202020204" pitchFamily="34" charset="0"/>
                        </a:rPr>
                        <a:t>[49]</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H. Khalili  </a:t>
                      </a:r>
                      <a:r>
                        <a:rPr lang="de-CH" sz="600">
                          <a:effectLst/>
                          <a:latin typeface="Arial" panose="020B0604020202020204" pitchFamily="34" charset="0"/>
                        </a:rPr>
                        <a:t>[57]</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A. Alassaad </a:t>
                      </a:r>
                      <a:r>
                        <a:rPr lang="de-CH" sz="600">
                          <a:effectLst/>
                          <a:latin typeface="Arial" panose="020B0604020202020204" pitchFamily="34" charset="0"/>
                        </a:rPr>
                        <a:t>[50]</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M. Buckley  </a:t>
                      </a:r>
                      <a:r>
                        <a:rPr lang="de-CH" sz="600">
                          <a:effectLst/>
                          <a:latin typeface="Arial" panose="020B0604020202020204" pitchFamily="34" charset="0"/>
                        </a:rPr>
                        <a:t>[64]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D. 0`Sullivan  </a:t>
                      </a:r>
                      <a:r>
                        <a:rPr lang="de-CH" sz="600">
                          <a:effectLst/>
                          <a:latin typeface="Arial" panose="020B0604020202020204" pitchFamily="34" charset="0"/>
                        </a:rPr>
                        <a:t>[65]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S. Farsaei  </a:t>
                      </a:r>
                      <a:r>
                        <a:rPr lang="de-CH" sz="600">
                          <a:effectLst/>
                          <a:latin typeface="Arial" panose="020B0604020202020204" pitchFamily="34" charset="0"/>
                        </a:rPr>
                        <a:t>[60]</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M. Abbasinazari  </a:t>
                      </a:r>
                      <a:r>
                        <a:rPr lang="de-CH" sz="600">
                          <a:effectLst/>
                          <a:latin typeface="Arial" panose="020B0604020202020204" pitchFamily="34" charset="0"/>
                        </a:rPr>
                        <a:t>[61]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dirty="0">
                          <a:effectLst/>
                          <a:latin typeface="Arial" panose="020B0604020202020204" pitchFamily="34" charset="0"/>
                        </a:rPr>
                        <a:t>J. Peterson  </a:t>
                      </a:r>
                      <a:r>
                        <a:rPr lang="de-CH" sz="600" dirty="0">
                          <a:effectLst/>
                          <a:latin typeface="Arial" panose="020B0604020202020204" pitchFamily="34" charset="0"/>
                        </a:rPr>
                        <a:t>[59]</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G. Lequelinel  </a:t>
                      </a:r>
                      <a:r>
                        <a:rPr lang="de-CH" sz="600">
                          <a:effectLst/>
                          <a:latin typeface="Arial" panose="020B0604020202020204" pitchFamily="34" charset="0"/>
                        </a:rPr>
                        <a:t>[62]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G. Jacknin  </a:t>
                      </a:r>
                      <a:r>
                        <a:rPr lang="de-CH" sz="600">
                          <a:effectLst/>
                          <a:latin typeface="Arial" panose="020B0604020202020204" pitchFamily="34" charset="0"/>
                        </a:rPr>
                        <a:t>[54]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M. Graabaek </a:t>
                      </a:r>
                      <a:r>
                        <a:rPr lang="de-CH" sz="600">
                          <a:effectLst/>
                          <a:latin typeface="Arial" panose="020B0604020202020204" pitchFamily="34" charset="0"/>
                        </a:rPr>
                        <a:t>[48]</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P. Gheewala  </a:t>
                      </a:r>
                      <a:r>
                        <a:rPr lang="de-CH" sz="600">
                          <a:effectLst/>
                          <a:latin typeface="Arial" panose="020B0604020202020204" pitchFamily="34" charset="0"/>
                        </a:rPr>
                        <a:t>[55]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A. Okere  </a:t>
                      </a:r>
                      <a:r>
                        <a:rPr lang="de-CH" sz="600">
                          <a:effectLst/>
                          <a:latin typeface="Arial" panose="020B0604020202020204" pitchFamily="34" charset="0"/>
                        </a:rPr>
                        <a:t>[51]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A. Patanwala  </a:t>
                      </a:r>
                      <a:r>
                        <a:rPr lang="de-CH" sz="600">
                          <a:effectLst/>
                          <a:latin typeface="Arial" panose="020B0604020202020204" pitchFamily="34" charset="0"/>
                        </a:rPr>
                        <a:t>[52]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R. Shulman  </a:t>
                      </a:r>
                      <a:r>
                        <a:rPr lang="en-GB" sz="600">
                          <a:effectLst/>
                          <a:latin typeface="Arial" panose="020B0604020202020204" pitchFamily="34" charset="0"/>
                        </a:rPr>
                        <a:t>[53]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J.J. Grant  </a:t>
                      </a:r>
                      <a:r>
                        <a:rPr lang="en-GB" sz="600">
                          <a:effectLst/>
                          <a:latin typeface="Arial" panose="020B0604020202020204" pitchFamily="34" charset="0"/>
                        </a:rPr>
                        <a:t>[63]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R. Thomas  </a:t>
                      </a:r>
                      <a:r>
                        <a:rPr lang="en-GB" sz="600">
                          <a:effectLst/>
                          <a:latin typeface="Arial" panose="020B0604020202020204" pitchFamily="34" charset="0"/>
                        </a:rPr>
                        <a:t>[56]</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B. Shepler  </a:t>
                      </a:r>
                      <a:r>
                        <a:rPr lang="en-GB" sz="600">
                          <a:effectLst/>
                          <a:latin typeface="Arial" panose="020B0604020202020204" pitchFamily="34" charset="0"/>
                        </a:rPr>
                        <a:t>[58]</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just">
                        <a:lnSpc>
                          <a:spcPct val="150000"/>
                        </a:lnSpc>
                        <a:spcAft>
                          <a:spcPts val="0"/>
                        </a:spcAft>
                      </a:pPr>
                      <a:r>
                        <a:rPr lang="en-GB" sz="600" b="1">
                          <a:effectLst/>
                          <a:latin typeface="Arial" panose="020B0604020202020204" pitchFamily="34" charset="0"/>
                        </a:rPr>
                        <a:t>Entretien hôpital R</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nSpc>
                          <a:spcPct val="150000"/>
                        </a:lnSpc>
                        <a:spcAft>
                          <a:spcPts val="0"/>
                        </a:spcAft>
                      </a:pPr>
                      <a:r>
                        <a:rPr lang="de-CH" sz="600" b="1">
                          <a:effectLst/>
                          <a:latin typeface="Arial" panose="020B0604020202020204" pitchFamily="34" charset="0"/>
                        </a:rPr>
                        <a:t>GSASA</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nSpc>
                          <a:spcPct val="150000"/>
                        </a:lnSpc>
                        <a:spcAft>
                          <a:spcPts val="0"/>
                        </a:spcAft>
                      </a:pPr>
                      <a:r>
                        <a:rPr lang="de-CH" sz="600" b="1">
                          <a:effectLst/>
                          <a:latin typeface="Arial" panose="020B0604020202020204" pitchFamily="34" charset="0"/>
                        </a:rPr>
                        <a:t>Programme de formation complémentaire FPH en pharmacie clinique </a:t>
                      </a:r>
                      <a:r>
                        <a:rPr lang="de-CH" sz="600">
                          <a:effectLst/>
                          <a:latin typeface="Arial" panose="020B0604020202020204" pitchFamily="34" charset="0"/>
                        </a:rPr>
                        <a:t>[76]</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nSpc>
                          <a:spcPct val="150000"/>
                        </a:lnSpc>
                        <a:spcAft>
                          <a:spcPts val="0"/>
                        </a:spcAft>
                      </a:pPr>
                      <a:r>
                        <a:rPr lang="en-GB" sz="600" b="1">
                          <a:effectLst/>
                          <a:latin typeface="Arial" panose="020B0604020202020204" pitchFamily="34" charset="0"/>
                        </a:rPr>
                        <a:t>Outil de documentation de la GSASA  </a:t>
                      </a:r>
                      <a:r>
                        <a:rPr lang="en-GB" sz="600">
                          <a:effectLst/>
                          <a:latin typeface="Arial" panose="020B0604020202020204" pitchFamily="34" charset="0"/>
                        </a:rPr>
                        <a:t>[77]</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nSpc>
                          <a:spcPct val="150000"/>
                        </a:lnSpc>
                        <a:spcAft>
                          <a:spcPts val="0"/>
                        </a:spcAft>
                      </a:pPr>
                      <a:r>
                        <a:rPr lang="en-GB" sz="600" b="1">
                          <a:effectLst/>
                          <a:latin typeface="Arial" panose="020B0604020202020204" pitchFamily="34" charset="0"/>
                        </a:rPr>
                        <a:t>Cléo</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71755">
                        <a:lnSpc>
                          <a:spcPct val="150000"/>
                        </a:lnSpc>
                        <a:spcAft>
                          <a:spcPts val="0"/>
                        </a:spcAft>
                      </a:pPr>
                      <a:r>
                        <a:rPr lang="en-GB" sz="600" b="1" dirty="0">
                          <a:effectLst/>
                          <a:latin typeface="Arial" panose="020B0604020202020204" pitchFamily="34" charset="0"/>
                        </a:rPr>
                        <a:t>ACCP</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GB" sz="600" dirty="0">
                          <a:effectLst/>
                          <a:latin typeface="Arial" panose="020B0604020202020204" pitchFamily="34" charset="0"/>
                        </a:rPr>
                        <a:t>Opinion Paper Outlining Recommendations for Training, Credentialing, and Documenting and Justifying Critical Care Pharmacy  [78]</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L="71755" marR="169545" algn="just">
                        <a:lnSpc>
                          <a:spcPct val="150000"/>
                        </a:lnSpc>
                        <a:spcAft>
                          <a:spcPts val="0"/>
                        </a:spcAft>
                      </a:pPr>
                      <a:r>
                        <a:rPr lang="de-CH" sz="600" b="1">
                          <a:effectLst/>
                          <a:latin typeface="Arial" panose="020B0604020202020204" pitchFamily="34" charset="0"/>
                        </a:rPr>
                        <a:t>Total</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177613">
                <a:tc>
                  <a:txBody>
                    <a:bodyPr/>
                    <a:lstStyle/>
                    <a:p>
                      <a:pPr algn="just">
                        <a:lnSpc>
                          <a:spcPct val="150000"/>
                        </a:lnSpc>
                        <a:spcAft>
                          <a:spcPts val="0"/>
                        </a:spcAft>
                      </a:pPr>
                      <a:r>
                        <a:rPr lang="de-CH" sz="600" b="1">
                          <a:effectLst/>
                          <a:latin typeface="Arial" panose="020B0604020202020204" pitchFamily="34" charset="0"/>
                        </a:rPr>
                        <a:t>Groupe cible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Service des urgences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Patients âgés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Maladies infectieuses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Soins intensifs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Division commune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Chirurgie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X</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6</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707319">
                <a:tc>
                  <a:txBody>
                    <a:bodyPr/>
                    <a:lstStyle/>
                    <a:p>
                      <a:pPr algn="just">
                        <a:lnSpc>
                          <a:spcPct val="150000"/>
                        </a:lnSpc>
                        <a:spcAft>
                          <a:spcPts val="0"/>
                        </a:spcAft>
                      </a:pPr>
                      <a:r>
                        <a:rPr lang="de-CH" sz="600" b="1">
                          <a:effectLst/>
                          <a:latin typeface="Arial" panose="020B0604020202020204" pitchFamily="34" charset="0"/>
                        </a:rPr>
                        <a:t>Facteurs mesurés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Nombre d’EI potentiels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Sévérité des EI</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Fréquence des erreurs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Type d’erreur</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Type d’intervention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Acceptation de l’intervention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Nouvelle admission au service des urgences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Prescription adaptée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Qualité de vie du patient</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Durée de l’hospitalisation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11139</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124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122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10040">
                <a:tc>
                  <a:txBody>
                    <a:bodyPr/>
                    <a:lstStyle/>
                    <a:p>
                      <a:pPr algn="just">
                        <a:lnSpc>
                          <a:spcPct val="150000"/>
                        </a:lnSpc>
                        <a:spcAft>
                          <a:spcPts val="0"/>
                        </a:spcAft>
                      </a:pPr>
                      <a:r>
                        <a:rPr lang="en-GB" sz="600" b="1">
                          <a:effectLst/>
                          <a:latin typeface="Arial" panose="020B0604020202020204" pitchFamily="34" charset="0"/>
                        </a:rPr>
                        <a:t>Type d’intervention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600">
                          <a:effectLst/>
                          <a:latin typeface="Arial" panose="020B0604020202020204" pitchFamily="34" charset="0"/>
                        </a:rPr>
                        <a:t>Antécédents médicaux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600">
                          <a:effectLst/>
                          <a:latin typeface="Arial" panose="020B0604020202020204" pitchFamily="34" charset="0"/>
                        </a:rPr>
                        <a:t>Examen du dossier</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Suivi</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Outil électronique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Documentation de l’intervention au niveau externe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Documentation dans le dossier du patient</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Visites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Suivi téléphonique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X</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X</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8</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183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152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R="169545" algn="just">
                        <a:lnSpc>
                          <a:spcPct val="150000"/>
                        </a:lnSpc>
                        <a:spcAft>
                          <a:spcPts val="0"/>
                        </a:spcAft>
                      </a:pPr>
                      <a:r>
                        <a:rPr lang="de-CH" sz="600" b="1">
                          <a:effectLst/>
                          <a:latin typeface="Arial" panose="020B0604020202020204" pitchFamily="34" charset="0"/>
                        </a:rPr>
                        <a:t>6</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8934">
                <a:tc>
                  <a:txBody>
                    <a:bodyPr/>
                    <a:lstStyle/>
                    <a:p>
                      <a:pPr algn="just">
                        <a:lnSpc>
                          <a:spcPct val="150000"/>
                        </a:lnSpc>
                        <a:spcAft>
                          <a:spcPts val="0"/>
                        </a:spcAft>
                      </a:pPr>
                      <a:r>
                        <a:rPr lang="de-CH" sz="600" b="1">
                          <a:effectLst/>
                          <a:latin typeface="Arial" panose="020B0604020202020204" pitchFamily="34" charset="0"/>
                        </a:rPr>
                        <a:t>Effet positif observé</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0</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0</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R="169545" algn="just">
                        <a:lnSpc>
                          <a:spcPct val="150000"/>
                        </a:lnSpc>
                        <a:spcAft>
                          <a:spcPts val="0"/>
                        </a:spcAft>
                      </a:pPr>
                      <a:r>
                        <a:rPr lang="de-CH" sz="600" b="1">
                          <a:effectLst/>
                          <a:latin typeface="Arial" panose="020B0604020202020204" pitchFamily="34" charset="0"/>
                        </a:rPr>
                        <a:t>17</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8934">
                <a:tc>
                  <a:txBody>
                    <a:bodyPr/>
                    <a:lstStyle/>
                    <a:p>
                      <a:pPr algn="just">
                        <a:lnSpc>
                          <a:spcPct val="150000"/>
                        </a:lnSpc>
                        <a:spcAft>
                          <a:spcPts val="0"/>
                        </a:spcAft>
                      </a:pPr>
                      <a:r>
                        <a:rPr lang="de-CH" sz="600" b="1" dirty="0">
                          <a:effectLst/>
                          <a:latin typeface="Arial" panose="020B0604020202020204" pitchFamily="34" charset="0"/>
                        </a:rPr>
                        <a:t>Coûts constatés</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5911"/>
                    </a:solidFill>
                  </a:tcPr>
                </a:tc>
                <a:tc>
                  <a:txBody>
                    <a:bodyPr/>
                    <a:lstStyle/>
                    <a:p>
                      <a:pPr marR="169545" algn="just">
                        <a:lnSpc>
                          <a:spcPct val="150000"/>
                        </a:lnSpc>
                        <a:spcAft>
                          <a:spcPts val="0"/>
                        </a:spcAft>
                      </a:pPr>
                      <a:r>
                        <a:rPr lang="de-CH" sz="600" b="1" dirty="0">
                          <a:effectLst/>
                          <a:latin typeface="Arial" panose="020B0604020202020204" pitchFamily="34" charset="0"/>
                        </a:rPr>
                        <a:t>6</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523" marR="47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92632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5352" y="245930"/>
            <a:ext cx="9476398" cy="1542601"/>
          </a:xfrm>
        </p:spPr>
        <p:txBody>
          <a:bodyPr>
            <a:normAutofit fontScale="90000"/>
          </a:bodyPr>
          <a:lstStyle/>
          <a:p>
            <a:pPr>
              <a:lnSpc>
                <a:spcPct val="107000"/>
              </a:lnSpc>
              <a:spcAft>
                <a:spcPts val="741"/>
              </a:spcAft>
              <a:tabLst>
                <a:tab pos="628650" algn="l"/>
                <a:tab pos="714375" algn="l"/>
                <a:tab pos="809625" algn="l"/>
              </a:tabLst>
            </a:pPr>
            <a:r>
              <a:rPr lang="de-CH" sz="2500" u="sng" dirty="0">
                <a:solidFill>
                  <a:srgbClr val="00B0F0"/>
                </a:solidFill>
                <a:latin typeface="Arial" panose="020B0604020202020204" pitchFamily="34" charset="0"/>
              </a:rPr>
              <a:t>7. Formation</a:t>
            </a:r>
            <a:br>
              <a:rPr dirty="0"/>
            </a:br>
            <a:r>
              <a:rPr lang="de-CH" sz="1700" dirty="0">
                <a:solidFill>
                  <a:srgbClr val="00B0F0"/>
                </a:solidFill>
                <a:latin typeface="Arial" panose="020B0604020202020204" pitchFamily="34" charset="0"/>
              </a:rPr>
              <a:t>7.1</a:t>
            </a:r>
            <a:r>
              <a:rPr lang="en-US" sz="1700" dirty="0">
                <a:solidFill>
                  <a:srgbClr val="00B0F0"/>
                </a:solidFill>
                <a:latin typeface="Arial" panose="020B0604020202020204" pitchFamily="34" charset="0"/>
              </a:rPr>
              <a:t>	</a:t>
            </a:r>
            <a:r>
              <a:rPr lang="de-CH" sz="1700" dirty="0">
                <a:solidFill>
                  <a:srgbClr val="00B0F0"/>
                </a:solidFill>
                <a:latin typeface="Arial" panose="020B0604020202020204" pitchFamily="34" charset="0"/>
              </a:rPr>
              <a:t>«L’institution a une politique de formation continue et prend garde à ce que tous les 	</a:t>
            </a:r>
            <a:r>
              <a:rPr lang="de-CH" sz="1700" dirty="0" err="1">
                <a:solidFill>
                  <a:srgbClr val="00B0F0"/>
                </a:solidFill>
                <a:latin typeface="Arial" panose="020B0604020202020204" pitchFamily="34" charset="0"/>
              </a:rPr>
              <a:t>collaborateurs</a:t>
            </a:r>
            <a:r>
              <a:rPr lang="de-CH" sz="1700" dirty="0">
                <a:solidFill>
                  <a:srgbClr val="00B0F0"/>
                </a:solidFill>
                <a:latin typeface="Arial" panose="020B0604020202020204" pitchFamily="34" charset="0"/>
              </a:rPr>
              <a:t> qui sont impliqués dans le circuit du médicament soient </a:t>
            </a:r>
            <a:r>
              <a:rPr lang="de-CH" sz="1700" dirty="0" err="1">
                <a:solidFill>
                  <a:srgbClr val="00B0F0"/>
                </a:solidFill>
                <a:latin typeface="Arial" panose="020B0604020202020204" pitchFamily="34" charset="0"/>
              </a:rPr>
              <a:t>régulièrement</a:t>
            </a:r>
            <a:r>
              <a:rPr lang="de-CH" sz="1700" dirty="0">
                <a:solidFill>
                  <a:srgbClr val="00B0F0"/>
                </a:solidFill>
                <a:latin typeface="Arial" panose="020B0604020202020204" pitchFamily="34" charset="0"/>
              </a:rPr>
              <a:t> </a:t>
            </a:r>
            <a:r>
              <a:rPr lang="de-CH" sz="1700" dirty="0" err="1">
                <a:solidFill>
                  <a:srgbClr val="00B0F0"/>
                </a:solidFill>
                <a:latin typeface="Arial" panose="020B0604020202020204" pitchFamily="34" charset="0"/>
              </a:rPr>
              <a:t>formés</a:t>
            </a:r>
            <a:r>
              <a:rPr lang="de-CH" sz="1700" dirty="0">
                <a:solidFill>
                  <a:srgbClr val="00B0F0"/>
                </a:solidFill>
                <a:latin typeface="Arial" panose="020B0604020202020204" pitchFamily="34" charset="0"/>
              </a:rPr>
              <a:t>.»</a:t>
            </a:r>
            <a:br>
              <a:rPr dirty="0"/>
            </a:br>
            <a:r>
              <a:rPr lang="de-CH" sz="1700" dirty="0">
                <a:solidFill>
                  <a:srgbClr val="00B0F0"/>
                </a:solidFill>
                <a:latin typeface="Arial" panose="020B0604020202020204" pitchFamily="34" charset="0"/>
              </a:rPr>
              <a:t>7.1.2</a:t>
            </a:r>
            <a:r>
              <a:rPr lang="en-US" sz="1700" dirty="0">
                <a:solidFill>
                  <a:srgbClr val="00B0F0"/>
                </a:solidFill>
                <a:latin typeface="Arial" panose="020B0604020202020204" pitchFamily="34" charset="0"/>
              </a:rPr>
              <a:t>	</a:t>
            </a:r>
            <a:r>
              <a:rPr lang="de-CH" sz="1700" dirty="0">
                <a:solidFill>
                  <a:srgbClr val="00B0F0"/>
                </a:solidFill>
                <a:latin typeface="Arial" panose="020B0604020202020204" pitchFamily="34" charset="0"/>
              </a:rPr>
              <a:t>«Le nouveau personnel doit suivre un programme d’introduction avant d’être </a:t>
            </a:r>
            <a:r>
              <a:rPr lang="de-CH" sz="1700" dirty="0" err="1">
                <a:solidFill>
                  <a:srgbClr val="00B0F0"/>
                </a:solidFill>
                <a:latin typeface="Arial" panose="020B0604020202020204" pitchFamily="34" charset="0"/>
              </a:rPr>
              <a:t>impliqué</a:t>
            </a:r>
            <a:r>
              <a:rPr lang="de-CH" sz="1700" dirty="0">
                <a:solidFill>
                  <a:srgbClr val="00B0F0"/>
                </a:solidFill>
                <a:latin typeface="Arial" panose="020B0604020202020204" pitchFamily="34" charset="0"/>
              </a:rPr>
              <a:t> de 	</a:t>
            </a:r>
            <a:r>
              <a:rPr lang="de-CH" sz="1700" dirty="0" err="1">
                <a:solidFill>
                  <a:srgbClr val="00B0F0"/>
                </a:solidFill>
                <a:latin typeface="Arial" panose="020B0604020202020204" pitchFamily="34" charset="0"/>
              </a:rPr>
              <a:t>manière</a:t>
            </a:r>
            <a:r>
              <a:rPr lang="de-CH" sz="1700" dirty="0">
                <a:solidFill>
                  <a:srgbClr val="00B0F0"/>
                </a:solidFill>
                <a:latin typeface="Arial" panose="020B0604020202020204" pitchFamily="34" charset="0"/>
              </a:rPr>
              <a:t> autonome dans le circuit du médicament.»</a:t>
            </a:r>
            <a:br>
              <a:rPr dirty="0"/>
            </a:br>
            <a:endParaRPr lang="fr-FR" sz="1700" dirty="0">
              <a:solidFill>
                <a:srgbClr val="00B0F0"/>
              </a:solidFill>
            </a:endParaRPr>
          </a:p>
        </p:txBody>
      </p:sp>
      <p:sp>
        <p:nvSpPr>
          <p:cNvPr id="3" name="Textplatzhalter 2"/>
          <p:cNvSpPr>
            <a:spLocks noGrp="1"/>
          </p:cNvSpPr>
          <p:nvPr>
            <p:ph type="body" idx="1"/>
          </p:nvPr>
        </p:nvSpPr>
        <p:spPr>
          <a:xfrm>
            <a:off x="680045" y="1794385"/>
            <a:ext cx="4588700" cy="806097"/>
          </a:xfrm>
        </p:spPr>
        <p:txBody>
          <a:bodyPr/>
          <a:lstStyle/>
          <a:p>
            <a:r>
              <a:rPr dirty="0"/>
              <a:t>Littérature internationale</a:t>
            </a:r>
            <a:r>
              <a:rPr lang="en-US" dirty="0"/>
              <a:t>		</a:t>
            </a:r>
          </a:p>
        </p:txBody>
      </p:sp>
      <p:sp>
        <p:nvSpPr>
          <p:cNvPr id="4" name="Inhaltsplatzhalter 3"/>
          <p:cNvSpPr>
            <a:spLocks noGrp="1"/>
          </p:cNvSpPr>
          <p:nvPr>
            <p:ph sz="quarter" idx="2"/>
          </p:nvPr>
        </p:nvSpPr>
        <p:spPr>
          <a:xfrm>
            <a:off x="715352" y="2650045"/>
            <a:ext cx="8957429" cy="3897816"/>
          </a:xfrm>
        </p:spPr>
        <p:txBody>
          <a:bodyPr>
            <a:normAutofit fontScale="92500" lnSpcReduction="10000"/>
          </a:bodyPr>
          <a:lstStyle/>
          <a:p>
            <a:r>
              <a:rPr dirty="0"/>
              <a:t>Dix études démontrant un impact positif des formations ont été trouvées.</a:t>
            </a:r>
          </a:p>
          <a:p>
            <a:r>
              <a:rPr dirty="0"/>
              <a:t>Exemples de types de formation:</a:t>
            </a:r>
          </a:p>
          <a:p>
            <a:pPr lvl="1"/>
            <a:r>
              <a:rPr dirty="0"/>
              <a:t>conférences</a:t>
            </a:r>
          </a:p>
          <a:p>
            <a:pPr lvl="1"/>
            <a:r>
              <a:rPr dirty="0"/>
              <a:t>quiz</a:t>
            </a:r>
          </a:p>
          <a:p>
            <a:pPr lvl="1"/>
            <a:r>
              <a:rPr dirty="0"/>
              <a:t>e-learning</a:t>
            </a:r>
            <a:endParaRPr lang="fr-FR" dirty="0"/>
          </a:p>
          <a:p>
            <a:pPr lvl="1"/>
            <a:r>
              <a:rPr dirty="0"/>
              <a:t>exemples en vidéo</a:t>
            </a:r>
          </a:p>
          <a:p>
            <a:pPr lvl="1"/>
            <a:r>
              <a:rPr dirty="0"/>
              <a:t>apprentissage basé sur la simulation (salle de détection d'erreurs)</a:t>
            </a:r>
          </a:p>
          <a:p>
            <a:pPr lvl="1"/>
            <a:r>
              <a:rPr dirty="0"/>
              <a:t>lettres d’information</a:t>
            </a:r>
          </a:p>
          <a:p>
            <a:pPr lvl="1"/>
            <a:r>
              <a:rPr dirty="0"/>
              <a:t>remise de documents d’information</a:t>
            </a:r>
          </a:p>
          <a:p>
            <a:r>
              <a:rPr dirty="0"/>
              <a:t>Dans ce cadre, les formations </a:t>
            </a:r>
            <a:r>
              <a:rPr lang="de-CH" b="1" u="sng" dirty="0">
                <a:solidFill>
                  <a:srgbClr val="FF0000"/>
                </a:solidFill>
              </a:rPr>
              <a:t>interactives</a:t>
            </a:r>
            <a:r>
              <a:rPr dirty="0"/>
              <a:t> semblent avoir </a:t>
            </a:r>
            <a:r>
              <a:rPr dirty="0" err="1"/>
              <a:t>davantage</a:t>
            </a:r>
            <a:r>
              <a:rPr dirty="0"/>
              <a:t> </a:t>
            </a:r>
            <a:r>
              <a:rPr lang="fr-CH" dirty="0"/>
              <a:t>d’</a:t>
            </a:r>
            <a:r>
              <a:rPr dirty="0"/>
              <a:t>impact positif sur le comportement du personnel que l’écoute passive (d’après la fréquence des erreurs de médication).</a:t>
            </a:r>
          </a:p>
        </p:txBody>
      </p:sp>
    </p:spTree>
    <p:extLst>
      <p:ext uri="{BB962C8B-B14F-4D97-AF65-F5344CB8AC3E}">
        <p14:creationId xmlns:p14="http://schemas.microsoft.com/office/powerpoint/2010/main" val="3858222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dirty="0"/>
              <a:t>Formations dans la pratique en Suisse</a:t>
            </a:r>
          </a:p>
        </p:txBody>
      </p:sp>
      <p:sp>
        <p:nvSpPr>
          <p:cNvPr id="3" name="Textplatzhalter 2"/>
          <p:cNvSpPr>
            <a:spLocks noGrp="1"/>
          </p:cNvSpPr>
          <p:nvPr>
            <p:ph type="body" idx="1"/>
          </p:nvPr>
        </p:nvSpPr>
        <p:spPr>
          <a:xfrm>
            <a:off x="549416" y="1502982"/>
            <a:ext cx="4588700" cy="806097"/>
          </a:xfrm>
        </p:spPr>
        <p:txBody>
          <a:bodyPr/>
          <a:lstStyle/>
          <a:p>
            <a:r>
              <a:rPr dirty="0"/>
              <a:t>Initiation pour les nouveaux collaborateurs</a:t>
            </a:r>
          </a:p>
        </p:txBody>
      </p:sp>
      <p:sp>
        <p:nvSpPr>
          <p:cNvPr id="5" name="Textplatzhalter 4"/>
          <p:cNvSpPr>
            <a:spLocks noGrp="1"/>
          </p:cNvSpPr>
          <p:nvPr>
            <p:ph type="body" sz="half" idx="3"/>
          </p:nvPr>
        </p:nvSpPr>
        <p:spPr>
          <a:xfrm>
            <a:off x="5325897" y="1492935"/>
            <a:ext cx="4590502" cy="806097"/>
          </a:xfrm>
        </p:spPr>
        <p:txBody>
          <a:bodyPr/>
          <a:lstStyle/>
          <a:p>
            <a:r>
              <a:rPr dirty="0"/>
              <a:t>Formations continues</a:t>
            </a:r>
          </a:p>
        </p:txBody>
      </p:sp>
      <p:sp>
        <p:nvSpPr>
          <p:cNvPr id="4" name="Inhaltsplatzhalter 3"/>
          <p:cNvSpPr>
            <a:spLocks noGrp="1"/>
          </p:cNvSpPr>
          <p:nvPr>
            <p:ph sz="quarter" idx="2"/>
          </p:nvPr>
        </p:nvSpPr>
        <p:spPr>
          <a:xfrm>
            <a:off x="549416" y="2311650"/>
            <a:ext cx="4588700" cy="4169874"/>
          </a:xfrm>
        </p:spPr>
        <p:txBody>
          <a:bodyPr>
            <a:normAutofit/>
          </a:bodyPr>
          <a:lstStyle/>
          <a:p>
            <a:r>
              <a:rPr dirty="0"/>
              <a:t>Séance d’initiation le premier jour de travail</a:t>
            </a:r>
          </a:p>
          <a:p>
            <a:r>
              <a:rPr dirty="0"/>
              <a:t>Exposé d’introduction au thème de la sécurité des médicaments</a:t>
            </a:r>
          </a:p>
          <a:p>
            <a:r>
              <a:rPr dirty="0"/>
              <a:t>E-learning obligatoire</a:t>
            </a:r>
            <a:endParaRPr lang="fr-FR" dirty="0"/>
          </a:p>
          <a:p>
            <a:r>
              <a:rPr dirty="0"/>
              <a:t>Suivi obligatoire d’un programme d’initiation pendant la période d’essai (contrôle avec des listes de contrôle) </a:t>
            </a:r>
          </a:p>
        </p:txBody>
      </p:sp>
      <p:sp>
        <p:nvSpPr>
          <p:cNvPr id="6" name="Inhaltsplatzhalter 5"/>
          <p:cNvSpPr>
            <a:spLocks noGrp="1"/>
          </p:cNvSpPr>
          <p:nvPr>
            <p:ph sz="quarter" idx="4"/>
          </p:nvPr>
        </p:nvSpPr>
        <p:spPr>
          <a:xfrm>
            <a:off x="5335943" y="2321699"/>
            <a:ext cx="4590502" cy="4169874"/>
          </a:xfrm>
        </p:spPr>
        <p:txBody>
          <a:bodyPr>
            <a:normAutofit/>
          </a:bodyPr>
          <a:lstStyle/>
          <a:p>
            <a:r>
              <a:rPr dirty="0"/>
              <a:t>Courtes formations dispensées au personnel soignant intéressé</a:t>
            </a:r>
          </a:p>
          <a:p>
            <a:r>
              <a:rPr dirty="0"/>
              <a:t>Lettre d’information</a:t>
            </a:r>
          </a:p>
          <a:p>
            <a:r>
              <a:rPr dirty="0"/>
              <a:t>Atelier annuel</a:t>
            </a:r>
          </a:p>
          <a:p>
            <a:r>
              <a:rPr dirty="0"/>
              <a:t>Rappel des sujets problématiques au cours des réunions de l’équipe</a:t>
            </a:r>
          </a:p>
          <a:p>
            <a:r>
              <a:rPr lang="de-CH" dirty="0">
                <a:sym typeface="Wingdings" panose="05000000000000000000" pitchFamily="2" charset="2"/>
              </a:rPr>
              <a:t>Formations basées sur l’analyse des annonces faites dans le CIRS (</a:t>
            </a:r>
            <a:r>
              <a:rPr lang="de-CH" i="1" dirty="0">
                <a:sym typeface="Wingdings" panose="05000000000000000000" pitchFamily="2" charset="2"/>
              </a:rPr>
              <a:t>Critical Incident Reporting System</a:t>
            </a:r>
            <a:r>
              <a:rPr lang="de-CH" dirty="0">
                <a:sym typeface="Wingdings" panose="05000000000000000000" pitchFamily="2" charset="2"/>
              </a:rPr>
              <a:t>)</a:t>
            </a:r>
            <a:endParaRPr lang="fr-FR" dirty="0"/>
          </a:p>
          <a:p>
            <a:endParaRPr lang="fr-FR" dirty="0"/>
          </a:p>
        </p:txBody>
      </p:sp>
    </p:spTree>
    <p:extLst>
      <p:ext uri="{BB962C8B-B14F-4D97-AF65-F5344CB8AC3E}">
        <p14:creationId xmlns:p14="http://schemas.microsoft.com/office/powerpoint/2010/main" val="264568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6"/>
          <p:cNvSpPr>
            <a:spLocks noGrp="1"/>
          </p:cNvSpPr>
          <p:nvPr>
            <p:ph type="title"/>
          </p:nvPr>
        </p:nvSpPr>
        <p:spPr>
          <a:xfrm>
            <a:off x="720599" y="361662"/>
            <a:ext cx="8957429" cy="1205201"/>
          </a:xfrm>
        </p:spPr>
        <p:txBody>
          <a:bodyPr>
            <a:normAutofit fontScale="90000"/>
          </a:bodyPr>
          <a:lstStyle/>
          <a:p>
            <a:r>
              <a:rPr dirty="0"/>
              <a:t>Résumé des interventions</a:t>
            </a:r>
            <a:br>
              <a:rPr dirty="0"/>
            </a:br>
            <a:r>
              <a:rPr lang="de-CH" sz="1200" dirty="0">
                <a:solidFill>
                  <a:srgbClr val="00B0F0"/>
                </a:solidFill>
                <a:latin typeface="Arial" panose="020B0604020202020204" pitchFamily="34" charset="0"/>
              </a:rPr>
              <a:t>7.1</a:t>
            </a:r>
            <a:r>
              <a:rPr lang="en-US" sz="1200" dirty="0">
                <a:solidFill>
                  <a:srgbClr val="00B0F0"/>
                </a:solidFill>
                <a:latin typeface="Arial" panose="020B0604020202020204" pitchFamily="34" charset="0"/>
              </a:rPr>
              <a:t>	</a:t>
            </a:r>
            <a:r>
              <a:rPr lang="de-CH" sz="1200" dirty="0">
                <a:solidFill>
                  <a:srgbClr val="00B0F0"/>
                </a:solidFill>
                <a:latin typeface="Arial" panose="020B0604020202020204" pitchFamily="34" charset="0"/>
              </a:rPr>
              <a:t>«L’institution a une politique de formation continue et prend garde à ce que tous les collaborateurs qui sont </a:t>
            </a:r>
            <a:r>
              <a:rPr lang="de-CH" sz="1200" dirty="0" err="1">
                <a:solidFill>
                  <a:srgbClr val="00B0F0"/>
                </a:solidFill>
                <a:latin typeface="Arial" panose="020B0604020202020204" pitchFamily="34" charset="0"/>
              </a:rPr>
              <a:t>impliqués</a:t>
            </a:r>
            <a:r>
              <a:rPr lang="de-CH" sz="1200" dirty="0">
                <a:solidFill>
                  <a:srgbClr val="00B0F0"/>
                </a:solidFill>
                <a:latin typeface="Arial" panose="020B0604020202020204" pitchFamily="34" charset="0"/>
              </a:rPr>
              <a:t> 	</a:t>
            </a:r>
            <a:r>
              <a:rPr lang="de-CH" sz="1200" dirty="0" err="1">
                <a:solidFill>
                  <a:srgbClr val="00B0F0"/>
                </a:solidFill>
                <a:latin typeface="Arial" panose="020B0604020202020204" pitchFamily="34" charset="0"/>
              </a:rPr>
              <a:t>dans</a:t>
            </a:r>
            <a:r>
              <a:rPr lang="de-CH" sz="1200" dirty="0">
                <a:solidFill>
                  <a:srgbClr val="00B0F0"/>
                </a:solidFill>
                <a:latin typeface="Arial" panose="020B0604020202020204" pitchFamily="34" charset="0"/>
              </a:rPr>
              <a:t> le circuit du médicament soient régulièrement formés.»</a:t>
            </a:r>
            <a:br>
              <a:rPr dirty="0"/>
            </a:br>
            <a:r>
              <a:rPr lang="de-CH" sz="1200" dirty="0">
                <a:solidFill>
                  <a:srgbClr val="00B0F0"/>
                </a:solidFill>
                <a:latin typeface="Arial" panose="020B0604020202020204" pitchFamily="34" charset="0"/>
              </a:rPr>
              <a:t>7.1.2</a:t>
            </a:r>
            <a:r>
              <a:rPr lang="en-US" sz="1200" dirty="0">
                <a:solidFill>
                  <a:srgbClr val="00B0F0"/>
                </a:solidFill>
                <a:latin typeface="Arial" panose="020B0604020202020204" pitchFamily="34" charset="0"/>
              </a:rPr>
              <a:t>	</a:t>
            </a:r>
            <a:r>
              <a:rPr lang="de-CH" sz="1200" dirty="0">
                <a:solidFill>
                  <a:srgbClr val="00B0F0"/>
                </a:solidFill>
                <a:latin typeface="Arial" panose="020B0604020202020204" pitchFamily="34" charset="0"/>
              </a:rPr>
              <a:t>«Le nouveau personnel doit suivre un programme d’introduction avant d’être impliqué de manière autonome dans le 	</a:t>
            </a:r>
            <a:r>
              <a:rPr lang="de-CH" sz="1200" dirty="0" err="1">
                <a:solidFill>
                  <a:srgbClr val="00B0F0"/>
                </a:solidFill>
                <a:latin typeface="Arial" panose="020B0604020202020204" pitchFamily="34" charset="0"/>
              </a:rPr>
              <a:t>circuit</a:t>
            </a:r>
            <a:r>
              <a:rPr lang="de-CH" sz="1200" dirty="0">
                <a:solidFill>
                  <a:srgbClr val="00B0F0"/>
                </a:solidFill>
                <a:latin typeface="Arial" panose="020B0604020202020204" pitchFamily="34" charset="0"/>
              </a:rPr>
              <a:t> du médicament.»</a:t>
            </a:r>
            <a:br>
              <a:rPr dirty="0"/>
            </a:br>
            <a:endParaRPr lang="fr-FR" sz="3300" dirty="0">
              <a:solidFill>
                <a:srgbClr val="00B0F0"/>
              </a:solidFill>
            </a:endParaRPr>
          </a:p>
        </p:txBody>
      </p:sp>
      <p:graphicFrame>
        <p:nvGraphicFramePr>
          <p:cNvPr id="13" name="Inhaltsplatzhalter 12"/>
          <p:cNvGraphicFramePr>
            <a:graphicFrameLocks noGrp="1"/>
          </p:cNvGraphicFramePr>
          <p:nvPr>
            <p:ph idx="1"/>
            <p:extLst>
              <p:ext uri="{D42A27DB-BD31-4B8C-83A1-F6EECF244321}">
                <p14:modId xmlns:p14="http://schemas.microsoft.com/office/powerpoint/2010/main" val="501974324"/>
              </p:ext>
            </p:extLst>
          </p:nvPr>
        </p:nvGraphicFramePr>
        <p:xfrm>
          <a:off x="720601" y="1383321"/>
          <a:ext cx="8957427" cy="5733039"/>
        </p:xfrm>
        <a:graphic>
          <a:graphicData uri="http://schemas.openxmlformats.org/drawingml/2006/table">
            <a:tbl>
              <a:tblPr firstRow="1" firstCol="1" bandRow="1"/>
              <a:tblGrid>
                <a:gridCol w="2887390">
                  <a:extLst>
                    <a:ext uri="{9D8B030D-6E8A-4147-A177-3AD203B41FA5}">
                      <a16:colId xmlns:a16="http://schemas.microsoft.com/office/drawing/2014/main" val="20000"/>
                    </a:ext>
                  </a:extLst>
                </a:gridCol>
                <a:gridCol w="267196">
                  <a:extLst>
                    <a:ext uri="{9D8B030D-6E8A-4147-A177-3AD203B41FA5}">
                      <a16:colId xmlns:a16="http://schemas.microsoft.com/office/drawing/2014/main" val="20001"/>
                    </a:ext>
                  </a:extLst>
                </a:gridCol>
                <a:gridCol w="262574">
                  <a:extLst>
                    <a:ext uri="{9D8B030D-6E8A-4147-A177-3AD203B41FA5}">
                      <a16:colId xmlns:a16="http://schemas.microsoft.com/office/drawing/2014/main" val="20002"/>
                    </a:ext>
                  </a:extLst>
                </a:gridCol>
                <a:gridCol w="261650">
                  <a:extLst>
                    <a:ext uri="{9D8B030D-6E8A-4147-A177-3AD203B41FA5}">
                      <a16:colId xmlns:a16="http://schemas.microsoft.com/office/drawing/2014/main" val="20003"/>
                    </a:ext>
                  </a:extLst>
                </a:gridCol>
                <a:gridCol w="262574">
                  <a:extLst>
                    <a:ext uri="{9D8B030D-6E8A-4147-A177-3AD203B41FA5}">
                      <a16:colId xmlns:a16="http://schemas.microsoft.com/office/drawing/2014/main" val="20004"/>
                    </a:ext>
                  </a:extLst>
                </a:gridCol>
                <a:gridCol w="306027">
                  <a:extLst>
                    <a:ext uri="{9D8B030D-6E8A-4147-A177-3AD203B41FA5}">
                      <a16:colId xmlns:a16="http://schemas.microsoft.com/office/drawing/2014/main" val="20005"/>
                    </a:ext>
                  </a:extLst>
                </a:gridCol>
                <a:gridCol w="348558">
                  <a:extLst>
                    <a:ext uri="{9D8B030D-6E8A-4147-A177-3AD203B41FA5}">
                      <a16:colId xmlns:a16="http://schemas.microsoft.com/office/drawing/2014/main" val="20006"/>
                    </a:ext>
                  </a:extLst>
                </a:gridCol>
                <a:gridCol w="350408">
                  <a:extLst>
                    <a:ext uri="{9D8B030D-6E8A-4147-A177-3AD203B41FA5}">
                      <a16:colId xmlns:a16="http://schemas.microsoft.com/office/drawing/2014/main" val="20007"/>
                    </a:ext>
                  </a:extLst>
                </a:gridCol>
                <a:gridCol w="305105">
                  <a:extLst>
                    <a:ext uri="{9D8B030D-6E8A-4147-A177-3AD203B41FA5}">
                      <a16:colId xmlns:a16="http://schemas.microsoft.com/office/drawing/2014/main" val="20008"/>
                    </a:ext>
                  </a:extLst>
                </a:gridCol>
                <a:gridCol w="262574">
                  <a:extLst>
                    <a:ext uri="{9D8B030D-6E8A-4147-A177-3AD203B41FA5}">
                      <a16:colId xmlns:a16="http://schemas.microsoft.com/office/drawing/2014/main" val="20009"/>
                    </a:ext>
                  </a:extLst>
                </a:gridCol>
                <a:gridCol w="330266">
                  <a:extLst>
                    <a:ext uri="{9D8B030D-6E8A-4147-A177-3AD203B41FA5}">
                      <a16:colId xmlns:a16="http://schemas.microsoft.com/office/drawing/2014/main" val="20010"/>
                    </a:ext>
                  </a:extLst>
                </a:gridCol>
                <a:gridCol w="193034">
                  <a:extLst>
                    <a:ext uri="{9D8B030D-6E8A-4147-A177-3AD203B41FA5}">
                      <a16:colId xmlns:a16="http://schemas.microsoft.com/office/drawing/2014/main" val="20011"/>
                    </a:ext>
                  </a:extLst>
                </a:gridCol>
                <a:gridCol w="287612">
                  <a:extLst>
                    <a:ext uri="{9D8B030D-6E8A-4147-A177-3AD203B41FA5}">
                      <a16:colId xmlns:a16="http://schemas.microsoft.com/office/drawing/2014/main" val="20012"/>
                    </a:ext>
                  </a:extLst>
                </a:gridCol>
                <a:gridCol w="293077">
                  <a:extLst>
                    <a:ext uri="{9D8B030D-6E8A-4147-A177-3AD203B41FA5}">
                      <a16:colId xmlns:a16="http://schemas.microsoft.com/office/drawing/2014/main" val="20013"/>
                    </a:ext>
                  </a:extLst>
                </a:gridCol>
                <a:gridCol w="333397">
                  <a:extLst>
                    <a:ext uri="{9D8B030D-6E8A-4147-A177-3AD203B41FA5}">
                      <a16:colId xmlns:a16="http://schemas.microsoft.com/office/drawing/2014/main" val="20014"/>
                    </a:ext>
                  </a:extLst>
                </a:gridCol>
                <a:gridCol w="258577">
                  <a:extLst>
                    <a:ext uri="{9D8B030D-6E8A-4147-A177-3AD203B41FA5}">
                      <a16:colId xmlns:a16="http://schemas.microsoft.com/office/drawing/2014/main" val="20015"/>
                    </a:ext>
                  </a:extLst>
                </a:gridCol>
                <a:gridCol w="698964">
                  <a:extLst>
                    <a:ext uri="{9D8B030D-6E8A-4147-A177-3AD203B41FA5}">
                      <a16:colId xmlns:a16="http://schemas.microsoft.com/office/drawing/2014/main" val="20016"/>
                    </a:ext>
                  </a:extLst>
                </a:gridCol>
                <a:gridCol w="772324">
                  <a:extLst>
                    <a:ext uri="{9D8B030D-6E8A-4147-A177-3AD203B41FA5}">
                      <a16:colId xmlns:a16="http://schemas.microsoft.com/office/drawing/2014/main" val="20017"/>
                    </a:ext>
                  </a:extLst>
                </a:gridCol>
                <a:gridCol w="276120">
                  <a:extLst>
                    <a:ext uri="{9D8B030D-6E8A-4147-A177-3AD203B41FA5}">
                      <a16:colId xmlns:a16="http://schemas.microsoft.com/office/drawing/2014/main" val="20018"/>
                    </a:ext>
                  </a:extLst>
                </a:gridCol>
              </a:tblGrid>
              <a:tr h="914402">
                <a:tc>
                  <a:txBody>
                    <a:bodyPr/>
                    <a:lstStyle/>
                    <a:p>
                      <a:pPr algn="just">
                        <a:lnSpc>
                          <a:spcPct val="150000"/>
                        </a:lnSpc>
                        <a:spcAft>
                          <a:spcPts val="0"/>
                        </a:spcAft>
                      </a:pPr>
                      <a:r>
                        <a:rPr lang="de-CH" sz="600" b="1" dirty="0">
                          <a:effectLst/>
                          <a:latin typeface="Arial" panose="020B0604020202020204" pitchFamily="34" charset="0"/>
                        </a:rPr>
                        <a:t>Sources (études, recommandations...)</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just">
                        <a:lnSpc>
                          <a:spcPct val="150000"/>
                        </a:lnSpc>
                        <a:spcAft>
                          <a:spcPts val="0"/>
                        </a:spcAft>
                      </a:pPr>
                      <a:r>
                        <a:rPr lang="de-CH" sz="600" b="1">
                          <a:effectLst/>
                          <a:latin typeface="Arial" panose="020B0604020202020204" pitchFamily="34" charset="0"/>
                        </a:rPr>
                        <a:t>D. Niemann  </a:t>
                      </a:r>
                      <a:r>
                        <a:rPr lang="de-CH" sz="600">
                          <a:effectLst/>
                          <a:latin typeface="Arial" panose="020B0604020202020204" pitchFamily="34" charset="0"/>
                        </a:rPr>
                        <a:t>[43]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D.G. Ford  </a:t>
                      </a:r>
                      <a:r>
                        <a:rPr lang="de-CH" sz="600">
                          <a:effectLst/>
                          <a:latin typeface="Arial" panose="020B0604020202020204" pitchFamily="34" charset="0"/>
                        </a:rPr>
                        <a:t>[36]</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F. S.J Blank  </a:t>
                      </a:r>
                      <a:r>
                        <a:rPr lang="de-CH" sz="600">
                          <a:effectLst/>
                          <a:latin typeface="Arial" panose="020B0604020202020204" pitchFamily="34" charset="0"/>
                        </a:rPr>
                        <a:t>[41]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J. Hewitt  </a:t>
                      </a:r>
                      <a:r>
                        <a:rPr lang="de-CH" sz="600">
                          <a:effectLst/>
                          <a:latin typeface="Arial" panose="020B0604020202020204" pitchFamily="34" charset="0"/>
                        </a:rPr>
                        <a:t>[42]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H. Nguyen  </a:t>
                      </a:r>
                      <a:r>
                        <a:rPr lang="de-CH" sz="600">
                          <a:effectLst/>
                          <a:latin typeface="Arial" panose="020B0604020202020204" pitchFamily="34" charset="0"/>
                        </a:rPr>
                        <a:t>[37]</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M.B. Winder  </a:t>
                      </a:r>
                      <a:r>
                        <a:rPr lang="de-CH" sz="600">
                          <a:effectLst/>
                          <a:latin typeface="Arial" panose="020B0604020202020204" pitchFamily="34" charset="0"/>
                        </a:rPr>
                        <a:t>[40]</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de-CH" sz="600" b="1">
                          <a:effectLst/>
                          <a:latin typeface="Arial" panose="020B0604020202020204" pitchFamily="34" charset="0"/>
                        </a:rPr>
                        <a:t>N. Yankova  </a:t>
                      </a:r>
                      <a:r>
                        <a:rPr lang="de-CH" sz="600">
                          <a:effectLst/>
                          <a:latin typeface="Arial" panose="020B0604020202020204" pitchFamily="34" charset="0"/>
                        </a:rPr>
                        <a:t>[44]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I. Chedoe  </a:t>
                      </a:r>
                      <a:r>
                        <a:rPr lang="en-GB" sz="600">
                          <a:effectLst/>
                          <a:latin typeface="Arial" panose="020B0604020202020204" pitchFamily="34" charset="0"/>
                        </a:rPr>
                        <a:t>[45]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K. Bruce  </a:t>
                      </a:r>
                      <a:r>
                        <a:rPr lang="en-GB" sz="600">
                          <a:effectLst/>
                          <a:latin typeface="Arial" panose="020B0604020202020204" pitchFamily="34" charset="0"/>
                        </a:rPr>
                        <a:t>[38]</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A. Martinez-Anton  </a:t>
                      </a:r>
                      <a:r>
                        <a:rPr lang="en-GB" sz="600">
                          <a:effectLst/>
                          <a:latin typeface="Arial" panose="020B0604020202020204" pitchFamily="34" charset="0"/>
                        </a:rPr>
                        <a:t>[39]</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71755" marR="71755"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just">
                        <a:lnSpc>
                          <a:spcPct val="150000"/>
                        </a:lnSpc>
                        <a:spcAft>
                          <a:spcPts val="0"/>
                        </a:spcAft>
                      </a:pPr>
                      <a:r>
                        <a:rPr lang="en-GB" sz="600" b="1">
                          <a:effectLst/>
                          <a:latin typeface="Arial" panose="020B0604020202020204" pitchFamily="34" charset="0"/>
                        </a:rPr>
                        <a:t>Entretien avec l’hôpital L</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just">
                        <a:lnSpc>
                          <a:spcPct val="150000"/>
                        </a:lnSpc>
                        <a:spcAft>
                          <a:spcPts val="0"/>
                        </a:spcAft>
                      </a:pPr>
                      <a:r>
                        <a:rPr lang="en-GB" sz="600" b="1">
                          <a:effectLst/>
                          <a:latin typeface="Arial" panose="020B0604020202020204" pitchFamily="34" charset="0"/>
                        </a:rPr>
                        <a:t>Entretien avec l’hôpital 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just">
                        <a:lnSpc>
                          <a:spcPct val="150000"/>
                        </a:lnSpc>
                        <a:spcAft>
                          <a:spcPts val="0"/>
                        </a:spcAft>
                      </a:pPr>
                      <a:r>
                        <a:rPr lang="en-GB" sz="600" b="1">
                          <a:effectLst/>
                          <a:latin typeface="Arial" panose="020B0604020202020204" pitchFamily="34" charset="0"/>
                        </a:rPr>
                        <a:t>Entretien avec l’hôpital B</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marL="71755" marR="71755" algn="just">
                        <a:lnSpc>
                          <a:spcPct val="150000"/>
                        </a:lnSpc>
                        <a:spcAft>
                          <a:spcPts val="0"/>
                        </a:spcAft>
                      </a:pPr>
                      <a:r>
                        <a:rPr lang="en-GB"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71755" marR="71755" algn="just">
                        <a:lnSpc>
                          <a:spcPct val="150000"/>
                        </a:lnSpc>
                        <a:spcAft>
                          <a:spcPts val="0"/>
                        </a:spcAft>
                      </a:pPr>
                      <a:r>
                        <a:rPr lang="en-GB" sz="600" b="1">
                          <a:effectLst/>
                          <a:latin typeface="Arial" panose="020B0604020202020204" pitchFamily="34" charset="0"/>
                        </a:rPr>
                        <a:t>OMS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just">
                        <a:lnSpc>
                          <a:spcPct val="150000"/>
                        </a:lnSpc>
                        <a:spcAft>
                          <a:spcPts val="0"/>
                        </a:spcAft>
                      </a:pPr>
                      <a:r>
                        <a:rPr lang="en-GB" sz="600">
                          <a:effectLst/>
                          <a:latin typeface="Arial" panose="020B0604020202020204" pitchFamily="34" charset="0"/>
                        </a:rPr>
                        <a:t>LEARNING FROM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marL="71755" marR="71755" algn="just">
                        <a:lnSpc>
                          <a:spcPct val="150000"/>
                        </a:lnSpc>
                        <a:spcAft>
                          <a:spcPts val="0"/>
                        </a:spcAft>
                      </a:pPr>
                      <a:r>
                        <a:rPr lang="en-GB" sz="600">
                          <a:effectLst/>
                          <a:latin typeface="Arial" panose="020B0604020202020204" pitchFamily="34" charset="0"/>
                        </a:rPr>
                        <a:t>ERROR  [79]</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marL="71755" marR="71755" algn="just">
                        <a:lnSpc>
                          <a:spcPct val="150000"/>
                        </a:lnSpc>
                        <a:spcAft>
                          <a:spcPts val="0"/>
                        </a:spcAft>
                      </a:pPr>
                      <a:r>
                        <a:rPr lang="en-GB" sz="600" b="1" dirty="0">
                          <a:effectLst/>
                          <a:latin typeface="Arial" panose="020B0604020202020204" pitchFamily="34" charset="0"/>
                        </a:rPr>
                        <a:t>Government of Western Australia – WA High Risk Medication Policy  </a:t>
                      </a:r>
                      <a:r>
                        <a:rPr lang="en-GB" sz="600" dirty="0">
                          <a:effectLst/>
                          <a:latin typeface="Arial" panose="020B0604020202020204" pitchFamily="34" charset="0"/>
                        </a:rPr>
                        <a:t>[74]</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marL="71755" marR="71755" algn="just">
                        <a:lnSpc>
                          <a:spcPct val="150000"/>
                        </a:lnSpc>
                        <a:spcAft>
                          <a:spcPts val="0"/>
                        </a:spcAft>
                      </a:pPr>
                      <a:r>
                        <a:rPr lang="en-GB" sz="600" b="1">
                          <a:effectLst/>
                          <a:latin typeface="Arial" panose="020B0604020202020204" pitchFamily="34" charset="0"/>
                        </a:rPr>
                        <a:t>Total</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1725">
                <a:tc>
                  <a:txBody>
                    <a:bodyPr/>
                    <a:lstStyle/>
                    <a:p>
                      <a:pPr algn="just">
                        <a:lnSpc>
                          <a:spcPct val="150000"/>
                        </a:lnSpc>
                        <a:spcAft>
                          <a:spcPts val="0"/>
                        </a:spcAft>
                      </a:pPr>
                      <a:r>
                        <a:rPr lang="en-GB" sz="600" b="1">
                          <a:effectLst/>
                          <a:latin typeface="Arial" panose="020B0604020202020204" pitchFamily="34" charset="0"/>
                        </a:rPr>
                        <a:t>Caractéristiques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08623">
                <a:tc>
                  <a:txBody>
                    <a:bodyPr/>
                    <a:lstStyle/>
                    <a:p>
                      <a:pPr algn="just">
                        <a:lnSpc>
                          <a:spcPct val="150000"/>
                        </a:lnSpc>
                        <a:spcAft>
                          <a:spcPts val="0"/>
                        </a:spcAft>
                      </a:pPr>
                      <a:r>
                        <a:rPr lang="de-CH" sz="600" b="1">
                          <a:effectLst/>
                          <a:latin typeface="Arial" panose="020B0604020202020204" pitchFamily="34" charset="0"/>
                        </a:rPr>
                        <a:t>Groupe cible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Personnel soignant (y compris étudiants)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Médecins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Étudiants en pharmacie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dirty="0">
                          <a:effectLst/>
                          <a:latin typeface="Arial" panose="020B0604020202020204" pitchFamily="34" charset="0"/>
                        </a:rPr>
                        <a:t>X</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8</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417246">
                <a:tc>
                  <a:txBody>
                    <a:bodyPr/>
                    <a:lstStyle/>
                    <a:p>
                      <a:pPr algn="just">
                        <a:lnSpc>
                          <a:spcPct val="150000"/>
                        </a:lnSpc>
                        <a:spcAft>
                          <a:spcPts val="0"/>
                        </a:spcAft>
                      </a:pPr>
                      <a:r>
                        <a:rPr lang="de-CH" sz="600" b="1">
                          <a:effectLst/>
                          <a:latin typeface="Arial" panose="020B0604020202020204" pitchFamily="34" charset="0"/>
                        </a:rPr>
                        <a:t>Facteurs mesurés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Fréquence des erreurs de médication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Ampleur des erreurs sur le plan clinique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Type d’erreur</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Erreurs de médication lors de l’administration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Erreurs de médication lors de la préparation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Erreurs de prescription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Perception de l’importance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d’une formation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09318">
                <a:tc>
                  <a:txBody>
                    <a:bodyPr/>
                    <a:lstStyle/>
                    <a:p>
                      <a:pPr algn="just">
                        <a:lnSpc>
                          <a:spcPct val="150000"/>
                        </a:lnSpc>
                        <a:spcAft>
                          <a:spcPts val="0"/>
                        </a:spcAft>
                      </a:pPr>
                      <a:r>
                        <a:rPr lang="de-CH" sz="600" b="1">
                          <a:effectLst/>
                          <a:latin typeface="Arial" panose="020B0604020202020204" pitchFamily="34" charset="0"/>
                        </a:rPr>
                        <a:t>Type d’intervention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Remise de documents d’information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Cours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Ouvrage de référence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Quiz</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Apprentissage basé sur la simulation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Formation (exposé)</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Formation (vidéo, exemples de cas)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Application du comportement prescrit</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Enquête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Rédaction de directives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Lettre d’information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E-learning</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Discussion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Visite de la pharmacie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Feed-back</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5</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4</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8</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3</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2</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CH" sz="600" b="1">
                          <a:effectLst/>
                          <a:latin typeface="Arial" panose="020B0604020202020204" pitchFamily="34" charset="0"/>
                        </a:rPr>
                        <a:t>1</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41725">
                <a:tc>
                  <a:txBody>
                    <a:bodyPr/>
                    <a:lstStyle/>
                    <a:p>
                      <a:pPr algn="just">
                        <a:lnSpc>
                          <a:spcPct val="150000"/>
                        </a:lnSpc>
                        <a:spcAft>
                          <a:spcPts val="0"/>
                        </a:spcAft>
                      </a:pPr>
                      <a:r>
                        <a:rPr lang="de-CH" sz="600" b="1" dirty="0">
                          <a:effectLst/>
                          <a:latin typeface="Arial" panose="020B0604020202020204" pitchFamily="34" charset="0"/>
                        </a:rPr>
                        <a:t>Effet positif observé</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X</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a:effectLst/>
                          <a:latin typeface="Arial" panose="020B0604020202020204" pitchFamily="34" charset="0"/>
                        </a:rPr>
                        <a: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3C0B"/>
                    </a:solidFill>
                  </a:tcPr>
                </a:tc>
                <a:tc>
                  <a:txBody>
                    <a:bodyPr/>
                    <a:lstStyle/>
                    <a:p>
                      <a:pPr algn="just">
                        <a:lnSpc>
                          <a:spcPct val="150000"/>
                        </a:lnSpc>
                        <a:spcAft>
                          <a:spcPts val="0"/>
                        </a:spcAft>
                      </a:pPr>
                      <a:r>
                        <a:rPr lang="de-CH" sz="600" b="1" dirty="0">
                          <a:effectLst/>
                          <a:latin typeface="Arial" panose="020B0604020202020204" pitchFamily="34" charset="0"/>
                        </a:rPr>
                        <a:t>10</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3435" marR="43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57689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lstStyle/>
          <a:p>
            <a:r>
              <a:rPr dirty="0"/>
              <a:t>Éliminer un point problématique dans les activités quotidiennes d’un hôpital relève du défi.</a:t>
            </a:r>
            <a:br>
              <a:rPr dirty="0"/>
            </a:br>
            <a:r>
              <a:rPr dirty="0"/>
              <a:t>Souvent, les ressources disponibles (personnel, infrastructure, </a:t>
            </a:r>
            <a:r>
              <a:rPr lang="fr-CH" dirty="0"/>
              <a:t>moyen financier</a:t>
            </a:r>
            <a:r>
              <a:rPr dirty="0"/>
              <a:t>, etc.) constituent des facteurs limitants qui empêchent toute optimisation rapide.</a:t>
            </a:r>
          </a:p>
          <a:p>
            <a:r>
              <a:rPr dirty="0"/>
              <a:t>Par conséquent, il peut être utile de mettre d’abord en place des optimisations pour des médicaments particulièrement puissants et dangereux («médicaments à haut risque»), afin d’améliorer la sécurité de manière efficace et ciblée.</a:t>
            </a:r>
          </a:p>
        </p:txBody>
      </p:sp>
      <p:sp>
        <p:nvSpPr>
          <p:cNvPr id="7" name="Titel 6"/>
          <p:cNvSpPr>
            <a:spLocks noGrp="1"/>
          </p:cNvSpPr>
          <p:nvPr>
            <p:ph type="title"/>
          </p:nvPr>
        </p:nvSpPr>
        <p:spPr/>
        <p:txBody>
          <a:bodyPr/>
          <a:lstStyle/>
          <a:p>
            <a:r>
              <a:rPr dirty="0"/>
              <a:t>Élimination d’un point problématique</a:t>
            </a:r>
            <a:r>
              <a:rPr lang="en-US" dirty="0"/>
              <a:t>	</a:t>
            </a:r>
          </a:p>
        </p:txBody>
      </p:sp>
    </p:spTree>
    <p:extLst>
      <p:ext uri="{BB962C8B-B14F-4D97-AF65-F5344CB8AC3E}">
        <p14:creationId xmlns:p14="http://schemas.microsoft.com/office/powerpoint/2010/main" val="4044873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9223" y="2832764"/>
            <a:ext cx="9346883" cy="1209146"/>
          </a:xfrm>
        </p:spPr>
        <p:txBody>
          <a:bodyPr/>
          <a:lstStyle/>
          <a:p>
            <a:r>
              <a:rPr dirty="0"/>
              <a:t>Médicaments à haut risque</a:t>
            </a:r>
          </a:p>
        </p:txBody>
      </p:sp>
    </p:spTree>
    <p:extLst>
      <p:ext uri="{BB962C8B-B14F-4D97-AF65-F5344CB8AC3E}">
        <p14:creationId xmlns:p14="http://schemas.microsoft.com/office/powerpoint/2010/main" val="1335888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lnSpcReduction="10000"/>
          </a:bodyPr>
          <a:lstStyle/>
          <a:p>
            <a:r>
              <a:rPr dirty="0"/>
              <a:t>Selon l’</a:t>
            </a:r>
            <a:r>
              <a:rPr i="1" dirty="0"/>
              <a:t>Institute for Safe Medication Practices</a:t>
            </a:r>
            <a:r>
              <a:rPr dirty="0"/>
              <a:t> (ISMP) aux États-Unis, les médicaments à haut risque sont les préparations dont l’emploi incorrect est associé à un risque élevé de causer des dommages significatifs au patient.</a:t>
            </a:r>
          </a:p>
          <a:p>
            <a:r>
              <a:rPr dirty="0"/>
              <a:t>En présence de ce type de médicaments, il est recommandé d’appliquer des mesures spécifiques de sécurité visant à réduire les erreurs, à savoir notamment:</a:t>
            </a:r>
          </a:p>
          <a:p>
            <a:pPr lvl="1"/>
            <a:r>
              <a:rPr dirty="0"/>
              <a:t>procédure standardisée pour la commande, le stockage, la préparation et l’administration</a:t>
            </a:r>
          </a:p>
          <a:p>
            <a:pPr lvl="1"/>
            <a:r>
              <a:rPr dirty="0"/>
              <a:t>mise à disposition d’informations sur les médicaments</a:t>
            </a:r>
          </a:p>
          <a:p>
            <a:pPr lvl="1"/>
            <a:r>
              <a:rPr dirty="0"/>
              <a:t>étiquettes de mise en garde</a:t>
            </a:r>
          </a:p>
          <a:p>
            <a:pPr lvl="1"/>
            <a:r>
              <a:rPr dirty="0"/>
              <a:t>doubles contrôles automatisés ou indépendants</a:t>
            </a:r>
          </a:p>
        </p:txBody>
      </p:sp>
      <p:sp>
        <p:nvSpPr>
          <p:cNvPr id="2" name="Titel 1"/>
          <p:cNvSpPr>
            <a:spLocks noGrp="1"/>
          </p:cNvSpPr>
          <p:nvPr>
            <p:ph type="title"/>
          </p:nvPr>
        </p:nvSpPr>
        <p:spPr/>
        <p:txBody>
          <a:bodyPr>
            <a:normAutofit fontScale="90000"/>
          </a:bodyPr>
          <a:lstStyle/>
          <a:p>
            <a:r>
              <a:rPr dirty="0"/>
              <a:t>Que sont les médicaments à haut risque?</a:t>
            </a:r>
          </a:p>
        </p:txBody>
      </p:sp>
    </p:spTree>
    <p:extLst>
      <p:ext uri="{BB962C8B-B14F-4D97-AF65-F5344CB8AC3E}">
        <p14:creationId xmlns:p14="http://schemas.microsoft.com/office/powerpoint/2010/main" val="1334081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a:xfrm>
            <a:off x="685423" y="1616950"/>
            <a:ext cx="8957429" cy="5357188"/>
          </a:xfrm>
          <a:ln/>
        </p:spPr>
        <p:txBody>
          <a:bodyPr lIns="0" tIns="26131" rIns="0" bIns="0">
            <a:normAutofit/>
          </a:bodyPr>
          <a:lstStyle/>
          <a:p>
            <a:pPr marL="399783" indent="-299839">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a:t>→ </a:t>
            </a:r>
            <a:r>
              <a:rPr lang="de-DE" altLang="de-DE" b="1" dirty="0"/>
              <a:t>ABSOLUMENT!!</a:t>
            </a: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2000" u="sng" dirty="0"/>
              <a:t>Mais: </a:t>
            </a:r>
            <a:r>
              <a:rPr sz="2000" dirty="0"/>
              <a:t>il serait trop vaste de considérer toute la </a:t>
            </a:r>
            <a:r>
              <a:rPr sz="2000" dirty="0" err="1"/>
              <a:t>gamme</a:t>
            </a:r>
            <a:r>
              <a:rPr sz="2000" dirty="0"/>
              <a:t> </a:t>
            </a:r>
            <a:r>
              <a:rPr lang="fr-CH" sz="2000" dirty="0"/>
              <a:t>médicaments à usage parentéral </a:t>
            </a:r>
            <a:r>
              <a:rPr sz="2000" dirty="0" err="1"/>
              <a:t>comme</a:t>
            </a:r>
            <a:r>
              <a:rPr sz="2000" dirty="0"/>
              <a:t> des médicaments à haut risque. Les directives et mesures de précautions développées pourraient alors ne plus être mises en place de manière efficace du fait de l’investissement en temps supplémentaire nécessaire.</a:t>
            </a:r>
            <a:endParaRPr lang="fr-FR" altLang="de-DE" sz="2000" i="1" dirty="0">
              <a:solidFill>
                <a:schemeClr val="accent2">
                  <a:lumMod val="60000"/>
                  <a:lumOff val="40000"/>
                </a:schemeClr>
              </a:solidFill>
            </a:endParaRP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sz="2000" dirty="0"/>
          </a:p>
          <a:p>
            <a:pPr marL="399783" indent="-299839">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sz="2000" dirty="0"/>
              <a:t>→ Les médicaments véritablement à haut risque pourraient être négligés, puisque le personnel ne les distinguerait pas des autres solutions parentérales.</a:t>
            </a:r>
          </a:p>
          <a:p>
            <a:pPr marL="399783" indent="-299839">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sz="2000" dirty="0"/>
              <a:t>→ Pour une meilleure utilisation dans la pratique, </a:t>
            </a:r>
            <a:r>
              <a:rPr lang="fr-CH" sz="2000" dirty="0"/>
              <a:t>l’</a:t>
            </a:r>
            <a:r>
              <a:rPr sz="2000" dirty="0" err="1"/>
              <a:t>établissement</a:t>
            </a:r>
            <a:r>
              <a:rPr sz="2000" dirty="0"/>
              <a:t> de listes de médicaments à haut risque clairement définis et de consignes </a:t>
            </a:r>
            <a:r>
              <a:rPr sz="2000" dirty="0" err="1"/>
              <a:t>d’utilisation</a:t>
            </a:r>
            <a:r>
              <a:rPr sz="2000" dirty="0"/>
              <a:t> </a:t>
            </a:r>
            <a:r>
              <a:rPr lang="fr-CH" sz="2000" dirty="0"/>
              <a:t>s’avèrent nécessaire</a:t>
            </a:r>
            <a:endParaRPr sz="2000" dirty="0"/>
          </a:p>
          <a:p>
            <a:pPr marL="399783" indent="-299839">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dirty="0"/>
          </a:p>
        </p:txBody>
      </p:sp>
      <p:sp>
        <p:nvSpPr>
          <p:cNvPr id="32769" name="Rectangle 1"/>
          <p:cNvSpPr>
            <a:spLocks noGrp="1" noChangeArrowheads="1"/>
          </p:cNvSpPr>
          <p:nvPr>
            <p:ph type="title"/>
          </p:nvPr>
        </p:nvSpPr>
        <p:spPr>
          <a:xfrm>
            <a:off x="713998" y="386257"/>
            <a:ext cx="8957429" cy="1402273"/>
          </a:xfrm>
          <a:ln/>
        </p:spPr>
        <p:txBody>
          <a:bodyPr lIns="0" tIns="41064" rIns="0" bIns="0" anchor="ctr">
            <a:normAutofit fontScale="90000"/>
          </a:bodyPr>
          <a:lstStyle/>
          <a:p>
            <a:pP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a:t>Les </a:t>
            </a:r>
            <a:r>
              <a:rPr lang="fr-CH" dirty="0"/>
              <a:t>médicaments à usage parentéral </a:t>
            </a:r>
            <a:r>
              <a:rPr dirty="0" err="1"/>
              <a:t>sont</a:t>
            </a:r>
            <a:r>
              <a:rPr dirty="0"/>
              <a:t>-</a:t>
            </a:r>
            <a:r>
              <a:rPr lang="fr-CH" dirty="0"/>
              <a:t>ils</a:t>
            </a:r>
            <a:r>
              <a:rPr dirty="0"/>
              <a:t> des médicaments à haut risque?</a:t>
            </a:r>
          </a:p>
        </p:txBody>
      </p:sp>
    </p:spTree>
    <p:extLst>
      <p:ext uri="{BB962C8B-B14F-4D97-AF65-F5344CB8AC3E}">
        <p14:creationId xmlns:p14="http://schemas.microsoft.com/office/powerpoint/2010/main" val="24869200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r>
              <a:rPr lang="de-DE" altLang="de-DE" sz="2200" dirty="0">
                <a:latin typeface="Calibri" charset="0"/>
              </a:rPr>
              <a:t>L’ISMP a établi une liste de médicaments à haut risque en se basant sur les signalements d’erreurs reçues, des études et l’avis d’experts.</a:t>
            </a:r>
          </a:p>
          <a:p>
            <a:pPr marL="0" indent="0">
              <a:buNone/>
            </a:pPr>
            <a:r>
              <a:rPr dirty="0"/>
              <a:t>   </a:t>
            </a:r>
            <a:r>
              <a:rPr lang="de-DE" altLang="de-DE" sz="2200" dirty="0">
                <a:latin typeface="Calibri" charset="0"/>
                <a:sym typeface="Wingdings" panose="05000000000000000000" pitchFamily="2" charset="2"/>
              </a:rPr>
              <a:t></a:t>
            </a:r>
            <a:r>
              <a:rPr dirty="0"/>
              <a:t> </a:t>
            </a:r>
            <a:r>
              <a:rPr lang="en-US" sz="2200" b="1" i="1" dirty="0"/>
              <a:t>ISMP List of High-Alert Medications in Acute Care Settings</a:t>
            </a:r>
            <a:r>
              <a:rPr lang="en-US" sz="2200" b="1" dirty="0"/>
              <a:t>    	</a:t>
            </a:r>
            <a:r>
              <a:rPr lang="de-CH" sz="1400" dirty="0"/>
              <a:t>(https://www.ismp.org/tools/highalertmedications.pdf)</a:t>
            </a:r>
          </a:p>
          <a:p>
            <a:pPr marL="0" indent="0">
              <a:buNone/>
            </a:pPr>
            <a:endParaRPr lang="fr-FR" altLang="de-DE" sz="1400" dirty="0">
              <a:latin typeface="Calibri" charset="0"/>
            </a:endParaRPr>
          </a:p>
          <a:p>
            <a:r>
              <a:rPr lang="de-CH" sz="2200" dirty="0"/>
              <a:t>Toutefois, cette liste n’est pas adaptée à une utilisation </a:t>
            </a:r>
            <a:r>
              <a:rPr lang="de-CH" sz="2200" dirty="0" err="1"/>
              <a:t>sans</a:t>
            </a:r>
            <a:r>
              <a:rPr lang="de-CH" sz="2200" dirty="0"/>
              <a:t> </a:t>
            </a:r>
            <a:r>
              <a:rPr lang="de-CH" sz="2200" dirty="0" err="1"/>
              <a:t>restriction</a:t>
            </a:r>
            <a:r>
              <a:rPr lang="de-CH" sz="2200" dirty="0"/>
              <a:t> en Suisse, puisqu’elle repose sur des données et préparations américaines.</a:t>
            </a:r>
          </a:p>
          <a:p>
            <a:endParaRPr lang="fr-FR" sz="2200" dirty="0"/>
          </a:p>
          <a:p>
            <a:pPr>
              <a:buFont typeface="Wingdings"/>
              <a:buChar char="à"/>
            </a:pPr>
            <a:r>
              <a:rPr lang="de-CH" sz="2200" dirty="0">
                <a:sym typeface="Wingdings" panose="05000000000000000000" pitchFamily="2" charset="2"/>
              </a:rPr>
              <a:t>Il n’existe pas de définition universelle des «médicaments à haut risque» dans les hôpitaux suisses.</a:t>
            </a:r>
          </a:p>
          <a:p>
            <a:pPr>
              <a:buFont typeface="Wingdings"/>
              <a:buChar char="à"/>
            </a:pPr>
            <a:endParaRPr lang="fr-FR" sz="2200" dirty="0">
              <a:sym typeface="Wingdings" panose="05000000000000000000" pitchFamily="2" charset="2"/>
            </a:endParaRPr>
          </a:p>
        </p:txBody>
      </p:sp>
      <p:sp>
        <p:nvSpPr>
          <p:cNvPr id="2" name="Titel 1"/>
          <p:cNvSpPr>
            <a:spLocks noGrp="1"/>
          </p:cNvSpPr>
          <p:nvPr>
            <p:ph type="title"/>
          </p:nvPr>
        </p:nvSpPr>
        <p:spPr/>
        <p:txBody>
          <a:bodyPr>
            <a:normAutofit/>
          </a:bodyPr>
          <a:lstStyle/>
          <a:p>
            <a:r>
              <a:rPr lang="de-CH" sz="3000" dirty="0"/>
              <a:t>Liste des «médicaments à haut risque»</a:t>
            </a:r>
          </a:p>
        </p:txBody>
      </p:sp>
    </p:spTree>
    <p:extLst>
      <p:ext uri="{BB962C8B-B14F-4D97-AF65-F5344CB8AC3E}">
        <p14:creationId xmlns:p14="http://schemas.microsoft.com/office/powerpoint/2010/main" val="2278473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idx="1"/>
          </p:nvPr>
        </p:nvSpPr>
        <p:spPr>
          <a:xfrm>
            <a:off x="720599" y="1898486"/>
            <a:ext cx="9337801" cy="5126857"/>
          </a:xfrm>
          <a:ln/>
        </p:spPr>
        <p:txBody>
          <a:bodyPr lIns="0" tIns="20531" rIns="0" bIns="0"/>
          <a:lstStyle/>
          <a:p>
            <a:pPr marL="199892" indent="-199892">
              <a:spcBef>
                <a:spcPts val="926"/>
              </a:spcBef>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2100" b="1" dirty="0">
                <a:solidFill>
                  <a:schemeClr val="accent6"/>
                </a:solidFill>
              </a:rPr>
              <a:t>→ Objectif</a:t>
            </a:r>
            <a:r>
              <a:rPr lang="de-DE" altLang="de-DE" sz="2100" dirty="0">
                <a:solidFill>
                  <a:schemeClr val="accent6"/>
                </a:solidFill>
              </a:rPr>
              <a:t>: établissement d’une liste des médicaments «à haut risque» la plus générale et la plus courte possible afin que le plus grand </a:t>
            </a:r>
            <a:r>
              <a:rPr lang="de-DE" altLang="de-DE" sz="2100" dirty="0" err="1">
                <a:solidFill>
                  <a:schemeClr val="accent6"/>
                </a:solidFill>
              </a:rPr>
              <a:t>nombre</a:t>
            </a:r>
            <a:r>
              <a:rPr lang="de-DE" altLang="de-DE" sz="2100" dirty="0">
                <a:solidFill>
                  <a:schemeClr val="accent6"/>
                </a:solidFill>
              </a:rPr>
              <a:t> </a:t>
            </a:r>
            <a:r>
              <a:rPr lang="de-DE" altLang="de-DE" sz="2100" dirty="0" err="1">
                <a:solidFill>
                  <a:schemeClr val="accent6"/>
                </a:solidFill>
              </a:rPr>
              <a:t>possible</a:t>
            </a:r>
            <a:r>
              <a:rPr lang="de-DE" altLang="de-DE" sz="2100" dirty="0">
                <a:solidFill>
                  <a:schemeClr val="accent6"/>
                </a:solidFill>
              </a:rPr>
              <a:t> </a:t>
            </a:r>
            <a:r>
              <a:rPr lang="de-DE" altLang="de-DE" sz="2100" dirty="0" err="1">
                <a:solidFill>
                  <a:schemeClr val="accent6"/>
                </a:solidFill>
              </a:rPr>
              <a:t>d’hôpitaux</a:t>
            </a:r>
            <a:r>
              <a:rPr lang="de-DE" altLang="de-DE" sz="2100" dirty="0">
                <a:solidFill>
                  <a:schemeClr val="accent6"/>
                </a:solidFill>
              </a:rPr>
              <a:t> et de </a:t>
            </a:r>
            <a:r>
              <a:rPr lang="de-DE" altLang="de-DE" sz="2100" dirty="0" err="1">
                <a:solidFill>
                  <a:schemeClr val="accent6"/>
                </a:solidFill>
              </a:rPr>
              <a:t>services</a:t>
            </a:r>
            <a:r>
              <a:rPr lang="de-DE" altLang="de-DE" sz="2100" dirty="0">
                <a:solidFill>
                  <a:schemeClr val="accent6"/>
                </a:solidFill>
              </a:rPr>
              <a:t> </a:t>
            </a:r>
            <a:r>
              <a:rPr lang="de-DE" altLang="de-DE" sz="2100" dirty="0" err="1">
                <a:solidFill>
                  <a:schemeClr val="accent6"/>
                </a:solidFill>
              </a:rPr>
              <a:t>puissent</a:t>
            </a:r>
            <a:r>
              <a:rPr lang="de-DE" altLang="de-DE" sz="2100" dirty="0">
                <a:solidFill>
                  <a:schemeClr val="accent6"/>
                </a:solidFill>
              </a:rPr>
              <a:t> en tirer profit</a:t>
            </a:r>
          </a:p>
          <a:p>
            <a:pPr marL="199892" indent="-199892">
              <a:spcBef>
                <a:spcPts val="926"/>
              </a:spcBef>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1900" dirty="0"/>
              <a:t>Pour établir une liste suisse, la liste de l’ISMP a été comparée à d’autres publications existantes.</a:t>
            </a:r>
          </a:p>
          <a:p>
            <a:pPr marL="199892" indent="-199892">
              <a:spcBef>
                <a:spcPts val="926"/>
              </a:spcBef>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1900" dirty="0"/>
              <a:t>Cela a permis de discerner les dix principaux groupes de médicaments cités. → Une liste classée selon la fréquence de citation a été établie.</a:t>
            </a:r>
          </a:p>
          <a:p>
            <a:pPr marL="199892" indent="-199892">
              <a:spcBef>
                <a:spcPts val="926"/>
              </a:spcBef>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1900" dirty="0"/>
              <a:t> De plus, un groupe répondant au critère «Médicaments avec une marge thérapeutique étroite ou une surveillance complexe» a été ajouté. </a:t>
            </a:r>
          </a:p>
          <a:p>
            <a:pPr marL="199892" indent="-199892">
              <a:spcBef>
                <a:spcPts val="926"/>
              </a:spcBef>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1900" dirty="0"/>
              <a:t>Toutes les préparations étrangères qui ne sont pas employées en Suisse ont été supprimées de la liste. </a:t>
            </a:r>
          </a:p>
          <a:p>
            <a:pPr marL="199892" indent="-199892">
              <a:spcBef>
                <a:spcPts val="926"/>
              </a:spcBef>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1900" dirty="0"/>
              <a:t>Il en va de même pour les préparations uniquement utilisées dans les unités très spécialisées (solutions cardioplégiques, p. ex.).</a:t>
            </a:r>
          </a:p>
        </p:txBody>
      </p:sp>
      <p:sp>
        <p:nvSpPr>
          <p:cNvPr id="34817" name="Rectangle 1"/>
          <p:cNvSpPr>
            <a:spLocks noGrp="1" noChangeArrowheads="1"/>
          </p:cNvSpPr>
          <p:nvPr>
            <p:ph type="title"/>
          </p:nvPr>
        </p:nvSpPr>
        <p:spPr>
          <a:xfrm>
            <a:off x="694196" y="353466"/>
            <a:ext cx="8957429" cy="1402273"/>
          </a:xfrm>
          <a:ln/>
        </p:spPr>
        <p:txBody>
          <a:bodyPr lIns="0" tIns="41064" rIns="0" bIns="0" anchor="ctr">
            <a:noAutofit/>
          </a:bodyPr>
          <a:lstStyle/>
          <a:p>
            <a:pP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CH" sz="3300" dirty="0"/>
              <a:t>Liste des «</a:t>
            </a:r>
            <a:r>
              <a:rPr lang="de-CH" sz="3300" dirty="0" err="1"/>
              <a:t>médicaments</a:t>
            </a:r>
            <a:r>
              <a:rPr lang="de-CH" sz="3300" dirty="0"/>
              <a:t> à </a:t>
            </a:r>
            <a:r>
              <a:rPr lang="de-CH" sz="3300" dirty="0" err="1"/>
              <a:t>usage</a:t>
            </a:r>
            <a:r>
              <a:rPr lang="de-CH" sz="3300" dirty="0"/>
              <a:t> </a:t>
            </a:r>
            <a:r>
              <a:rPr lang="de-CH" sz="3300" dirty="0" err="1"/>
              <a:t>parentéral</a:t>
            </a:r>
            <a:r>
              <a:rPr lang="de-CH" sz="3300" dirty="0"/>
              <a:t> à haut risque» pour les hôpitaux suisses</a:t>
            </a:r>
            <a:endParaRPr lang="fr-FR" altLang="de-DE" sz="3300" dirty="0"/>
          </a:p>
        </p:txBody>
      </p:sp>
    </p:spTree>
    <p:extLst>
      <p:ext uri="{BB962C8B-B14F-4D97-AF65-F5344CB8AC3E}">
        <p14:creationId xmlns:p14="http://schemas.microsoft.com/office/powerpoint/2010/main" val="39064314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Inhaltsplatzhalter 8"/>
          <p:cNvGraphicFramePr>
            <a:graphicFrameLocks noGrp="1"/>
          </p:cNvGraphicFramePr>
          <p:nvPr>
            <p:ph idx="1"/>
            <p:extLst>
              <p:ext uri="{D42A27DB-BD31-4B8C-83A1-F6EECF244321}">
                <p14:modId xmlns:p14="http://schemas.microsoft.com/office/powerpoint/2010/main" val="999284199"/>
              </p:ext>
            </p:extLst>
          </p:nvPr>
        </p:nvGraphicFramePr>
        <p:xfrm>
          <a:off x="714000" y="1259044"/>
          <a:ext cx="8391900" cy="5883719"/>
        </p:xfrm>
        <a:graphic>
          <a:graphicData uri="http://schemas.openxmlformats.org/drawingml/2006/table">
            <a:tbl>
              <a:tblPr/>
              <a:tblGrid>
                <a:gridCol w="491653">
                  <a:extLst>
                    <a:ext uri="{9D8B030D-6E8A-4147-A177-3AD203B41FA5}">
                      <a16:colId xmlns:a16="http://schemas.microsoft.com/office/drawing/2014/main" val="20000"/>
                    </a:ext>
                  </a:extLst>
                </a:gridCol>
                <a:gridCol w="5458327">
                  <a:extLst>
                    <a:ext uri="{9D8B030D-6E8A-4147-A177-3AD203B41FA5}">
                      <a16:colId xmlns:a16="http://schemas.microsoft.com/office/drawing/2014/main" val="20001"/>
                    </a:ext>
                  </a:extLst>
                </a:gridCol>
                <a:gridCol w="2314368">
                  <a:extLst>
                    <a:ext uri="{9D8B030D-6E8A-4147-A177-3AD203B41FA5}">
                      <a16:colId xmlns:a16="http://schemas.microsoft.com/office/drawing/2014/main" val="20002"/>
                    </a:ext>
                  </a:extLst>
                </a:gridCol>
                <a:gridCol w="127552">
                  <a:extLst>
                    <a:ext uri="{9D8B030D-6E8A-4147-A177-3AD203B41FA5}">
                      <a16:colId xmlns:a16="http://schemas.microsoft.com/office/drawing/2014/main" val="20003"/>
                    </a:ext>
                  </a:extLst>
                </a:gridCol>
              </a:tblGrid>
              <a:tr h="262051">
                <a:tc>
                  <a:txBody>
                    <a:bodyPr/>
                    <a:lstStyle/>
                    <a:p>
                      <a:pPr algn="ctr">
                        <a:lnSpc>
                          <a:spcPct val="106000"/>
                        </a:lnSpc>
                        <a:spcAft>
                          <a:spcPts val="0"/>
                        </a:spcAft>
                      </a:pPr>
                      <a:r>
                        <a:rPr lang="de-CH" sz="1100" b="1" dirty="0">
                          <a:effectLst/>
                          <a:latin typeface="Calibri" panose="020F0502020204030204" pitchFamily="34" charset="0"/>
                        </a:rPr>
                        <a:t>ATC</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de-CH" sz="1300" b="1" dirty="0">
                          <a:effectLst/>
                          <a:latin typeface="Calibri" panose="020F0502020204030204" pitchFamily="34" charset="0"/>
                        </a:rPr>
                        <a:t>Groupe de médicaments</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6000"/>
                        </a:lnSpc>
                        <a:spcAft>
                          <a:spcPts val="0"/>
                        </a:spcAft>
                      </a:pPr>
                      <a:r>
                        <a:rPr lang="de-CH" sz="1100" b="1">
                          <a:effectLst/>
                          <a:latin typeface="Calibri" panose="020F0502020204030204" pitchFamily="34" charset="0"/>
                        </a:rPr>
                        <a:t>Exemples</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197867">
                <a:tc>
                  <a:txBody>
                    <a:bodyPr/>
                    <a:lstStyle/>
                    <a:p>
                      <a:pPr>
                        <a:lnSpc>
                          <a:spcPct val="106000"/>
                        </a:lnSpc>
                        <a:spcAft>
                          <a:spcPts val="0"/>
                        </a:spcAft>
                      </a:pPr>
                      <a:r>
                        <a:rPr lang="de-CH" sz="600">
                          <a:effectLst/>
                          <a:latin typeface="Calibri" panose="020F0502020204030204" pitchFamily="34" charset="0"/>
                        </a:rPr>
                        <a:t> </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600">
                          <a:effectLst/>
                          <a:latin typeface="Calibri" panose="020F0502020204030204" pitchFamily="34" charset="0"/>
                        </a:rPr>
                        <a:t> </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600">
                          <a:effectLst/>
                          <a:latin typeface="Calibri" panose="020F0502020204030204" pitchFamily="34" charset="0"/>
                        </a:rPr>
                        <a:t> </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262051">
                <a:tc>
                  <a:txBody>
                    <a:bodyPr/>
                    <a:lstStyle/>
                    <a:p>
                      <a:pPr>
                        <a:lnSpc>
                          <a:spcPct val="106000"/>
                        </a:lnSpc>
                        <a:spcAft>
                          <a:spcPts val="0"/>
                        </a:spcAft>
                      </a:pPr>
                      <a:r>
                        <a:rPr lang="de-CH" sz="1100">
                          <a:effectLst/>
                          <a:latin typeface="Calibri" panose="020F0502020204030204" pitchFamily="34" charset="0"/>
                        </a:rPr>
                        <a:t>A10</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dirty="0">
                          <a:effectLst/>
                          <a:latin typeface="Calibri" panose="020F0502020204030204" pitchFamily="34" charset="0"/>
                        </a:rPr>
                        <a:t>1. </a:t>
                      </a:r>
                      <a:r>
                        <a:rPr lang="de-CH" sz="1300" b="1" dirty="0" err="1">
                          <a:effectLst/>
                          <a:latin typeface="Calibri" panose="020F0502020204030204" pitchFamily="34" charset="0"/>
                        </a:rPr>
                        <a:t>Antidiabétiques</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err="1">
                          <a:effectLst/>
                          <a:latin typeface="Calibri" panose="020F0502020204030204" pitchFamily="34" charset="0"/>
                        </a:rPr>
                        <a:t>Insulines</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262051">
                <a:tc>
                  <a:txBody>
                    <a:bodyPr/>
                    <a:lstStyle/>
                    <a:p>
                      <a:pPr>
                        <a:lnSpc>
                          <a:spcPct val="106000"/>
                        </a:lnSpc>
                        <a:spcAft>
                          <a:spcPts val="0"/>
                        </a:spcAft>
                      </a:pPr>
                      <a:r>
                        <a:rPr lang="de-CH" sz="1100">
                          <a:effectLst/>
                          <a:latin typeface="Calibri" panose="020F0502020204030204" pitchFamily="34" charset="0"/>
                        </a:rPr>
                        <a:t>B01</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a:effectLst/>
                          <a:latin typeface="Calibri" panose="020F0502020204030204" pitchFamily="34" charset="0"/>
                        </a:rPr>
                        <a:t>2. Antithrombotiques </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err="1">
                          <a:effectLst/>
                          <a:latin typeface="Calibri" panose="020F0502020204030204" pitchFamily="34" charset="0"/>
                        </a:rPr>
                        <a:t>Héparine</a:t>
                      </a:r>
                      <a:r>
                        <a:rPr lang="de-CH" sz="1100" dirty="0">
                          <a:effectLst/>
                          <a:latin typeface="Calibri" panose="020F0502020204030204" pitchFamily="34" charset="0"/>
                        </a:rPr>
                        <a:t>, </a:t>
                      </a:r>
                      <a:r>
                        <a:rPr lang="de-CH" sz="1100" dirty="0" err="1">
                          <a:effectLst/>
                          <a:latin typeface="Calibri" panose="020F0502020204030204" pitchFamily="34" charset="0"/>
                        </a:rPr>
                        <a:t>Alteplase</a:t>
                      </a:r>
                      <a:r>
                        <a:rPr lang="de-CH" sz="1100" dirty="0">
                          <a:effectLst/>
                          <a:latin typeface="Calibri" panose="020F0502020204030204" pitchFamily="34" charset="0"/>
                        </a:rPr>
                        <a:t>, </a:t>
                      </a:r>
                      <a:r>
                        <a:rPr lang="de-CH" sz="1100" dirty="0" err="1">
                          <a:effectLst/>
                          <a:latin typeface="Calibri" panose="020F0502020204030204" pitchFamily="34" charset="0"/>
                        </a:rPr>
                        <a:t>Tenecteplase</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452593">
                <a:tc>
                  <a:txBody>
                    <a:bodyPr/>
                    <a:lstStyle/>
                    <a:p>
                      <a:pPr>
                        <a:lnSpc>
                          <a:spcPct val="106000"/>
                        </a:lnSpc>
                        <a:spcAft>
                          <a:spcPts val="0"/>
                        </a:spcAft>
                      </a:pPr>
                      <a:r>
                        <a:rPr lang="de-CH" sz="1100">
                          <a:effectLst/>
                          <a:latin typeface="Calibri" panose="020F0502020204030204" pitchFamily="34" charset="0"/>
                        </a:rPr>
                        <a:t>N02A</a:t>
                      </a:r>
                      <a:endParaRPr lang="fr-FR" sz="1000">
                        <a:effectLst/>
                        <a:latin typeface="Calibri" panose="020F0502020204030204" pitchFamily="34" charset="0"/>
                        <a:ea typeface="SimSun" panose="02010600030101010101" pitchFamily="2" charset="-122"/>
                        <a:cs typeface="Calibri" panose="020F0502020204030204" pitchFamily="34" charset="0"/>
                      </a:endParaRPr>
                    </a:p>
                    <a:p>
                      <a:pPr>
                        <a:lnSpc>
                          <a:spcPct val="106000"/>
                        </a:lnSpc>
                        <a:spcAft>
                          <a:spcPts val="0"/>
                        </a:spcAft>
                      </a:pPr>
                      <a:r>
                        <a:rPr lang="de-CH" sz="1100">
                          <a:effectLst/>
                          <a:latin typeface="Calibri" panose="020F0502020204030204" pitchFamily="34" charset="0"/>
                        </a:rPr>
                        <a:t>N01</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a:effectLst/>
                          <a:latin typeface="Calibri" panose="020F0502020204030204" pitchFamily="34" charset="0"/>
                        </a:rPr>
                        <a:t>3. Opioïdes et narcotiques</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err="1">
                          <a:solidFill>
                            <a:srgbClr val="000000"/>
                          </a:solidFill>
                          <a:effectLst/>
                          <a:latin typeface="Calibri" panose="020F0502020204030204" pitchFamily="34" charset="0"/>
                        </a:rPr>
                        <a:t>Fentanyl</a:t>
                      </a:r>
                      <a:r>
                        <a:rPr lang="de-CH" sz="1100" dirty="0">
                          <a:solidFill>
                            <a:srgbClr val="000000"/>
                          </a:solidFill>
                          <a:effectLst/>
                          <a:latin typeface="Calibri" panose="020F0502020204030204" pitchFamily="34" charset="0"/>
                        </a:rPr>
                        <a:t>, </a:t>
                      </a:r>
                      <a:r>
                        <a:rPr lang="de-CH" sz="1100" dirty="0" err="1">
                          <a:solidFill>
                            <a:srgbClr val="000000"/>
                          </a:solidFill>
                          <a:effectLst/>
                          <a:latin typeface="Calibri" panose="020F0502020204030204" pitchFamily="34" charset="0"/>
                        </a:rPr>
                        <a:t>Hydromorphone</a:t>
                      </a:r>
                      <a:r>
                        <a:rPr lang="de-CH" sz="1100" dirty="0">
                          <a:solidFill>
                            <a:srgbClr val="000000"/>
                          </a:solidFill>
                          <a:effectLst/>
                          <a:latin typeface="Calibri" panose="020F0502020204030204" pitchFamily="34" charset="0"/>
                        </a:rPr>
                        <a:t>, </a:t>
                      </a:r>
                      <a:r>
                        <a:rPr lang="de-CH" sz="1100" dirty="0" err="1">
                          <a:solidFill>
                            <a:srgbClr val="000000"/>
                          </a:solidFill>
                          <a:effectLst/>
                          <a:latin typeface="Calibri" panose="020F0502020204030204" pitchFamily="34" charset="0"/>
                        </a:rPr>
                        <a:t>Morphine</a:t>
                      </a:r>
                      <a:r>
                        <a:rPr lang="de-CH" sz="1100" dirty="0">
                          <a:solidFill>
                            <a:srgbClr val="000000"/>
                          </a:solidFill>
                          <a:effectLst/>
                          <a:latin typeface="Calibri" panose="020F0502020204030204" pitchFamily="34" charset="0"/>
                        </a:rPr>
                        <a:t>, </a:t>
                      </a:r>
                      <a:r>
                        <a:rPr lang="de-CH" sz="1100" dirty="0" err="1">
                          <a:solidFill>
                            <a:srgbClr val="000000"/>
                          </a:solidFill>
                          <a:effectLst/>
                          <a:latin typeface="Calibri" panose="020F0502020204030204" pitchFamily="34" charset="0"/>
                        </a:rPr>
                        <a:t>Oxycodone</a:t>
                      </a:r>
                      <a:r>
                        <a:rPr lang="de-CH" sz="1100" dirty="0">
                          <a:solidFill>
                            <a:srgbClr val="000000"/>
                          </a:solidFill>
                          <a:effectLst/>
                          <a:latin typeface="Calibri" panose="020F0502020204030204" pitchFamily="34" charset="0"/>
                        </a:rPr>
                        <a:t>, </a:t>
                      </a:r>
                      <a:r>
                        <a:rPr lang="de-CH" sz="1100" dirty="0" err="1">
                          <a:solidFill>
                            <a:srgbClr val="000000"/>
                          </a:solidFill>
                          <a:effectLst/>
                          <a:latin typeface="Calibri" panose="020F0502020204030204" pitchFamily="34" charset="0"/>
                        </a:rPr>
                        <a:t>Kétamine</a:t>
                      </a:r>
                      <a:r>
                        <a:rPr lang="de-CH" sz="1100" dirty="0">
                          <a:solidFill>
                            <a:srgbClr val="000000"/>
                          </a:solidFill>
                          <a:effectLst/>
                          <a:latin typeface="Calibri" panose="020F0502020204030204" pitchFamily="34" charset="0"/>
                        </a:rPr>
                        <a:t>, </a:t>
                      </a:r>
                      <a:r>
                        <a:rPr lang="de-CH" sz="1100" dirty="0" err="1">
                          <a:solidFill>
                            <a:srgbClr val="000000"/>
                          </a:solidFill>
                          <a:effectLst/>
                          <a:latin typeface="Calibri" panose="020F0502020204030204" pitchFamily="34" charset="0"/>
                        </a:rPr>
                        <a:t>Propofol</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452593">
                <a:tc>
                  <a:txBody>
                    <a:bodyPr/>
                    <a:lstStyle/>
                    <a:p>
                      <a:pPr>
                        <a:lnSpc>
                          <a:spcPct val="106000"/>
                        </a:lnSpc>
                        <a:spcAft>
                          <a:spcPts val="0"/>
                        </a:spcAft>
                      </a:pPr>
                      <a:r>
                        <a:rPr lang="de-CH" sz="1100">
                          <a:effectLst/>
                          <a:latin typeface="Calibri" panose="020F0502020204030204" pitchFamily="34" charset="0"/>
                        </a:rPr>
                        <a:t>L01</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300" b="1" dirty="0">
                          <a:effectLst/>
                          <a:latin typeface="Calibri" panose="020F0502020204030204" pitchFamily="34" charset="0"/>
                        </a:rPr>
                        <a:t>4. </a:t>
                      </a:r>
                      <a:r>
                        <a:rPr lang="en-GB" sz="1300" b="1" dirty="0" err="1">
                          <a:effectLst/>
                          <a:latin typeface="Calibri" panose="020F0502020204030204" pitchFamily="34" charset="0"/>
                        </a:rPr>
                        <a:t>Antinéoplasiques</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100" dirty="0">
                          <a:effectLst/>
                          <a:latin typeface="Calibri" panose="020F0502020204030204" pitchFamily="34" charset="0"/>
                        </a:rPr>
                        <a:t>Vincristine, </a:t>
                      </a:r>
                      <a:r>
                        <a:rPr lang="en-GB" sz="1100" dirty="0" err="1">
                          <a:effectLst/>
                          <a:latin typeface="Calibri" panose="020F0502020204030204" pitchFamily="34" charset="0"/>
                        </a:rPr>
                        <a:t>Méthotrexate</a:t>
                      </a:r>
                      <a:r>
                        <a:rPr lang="en-GB" sz="1100" dirty="0">
                          <a:effectLst/>
                          <a:latin typeface="Calibri" panose="020F0502020204030204" pitchFamily="34" charset="0"/>
                        </a:rPr>
                        <a:t>, </a:t>
                      </a:r>
                      <a:r>
                        <a:rPr lang="en-GB" sz="1100" dirty="0" err="1">
                          <a:effectLst/>
                          <a:latin typeface="Calibri" panose="020F0502020204030204" pitchFamily="34" charset="0"/>
                        </a:rPr>
                        <a:t>Bortezomib</a:t>
                      </a:r>
                      <a:r>
                        <a:rPr lang="en-GB" sz="1100" dirty="0">
                          <a:effectLst/>
                          <a:latin typeface="Calibri" panose="020F0502020204030204" pitchFamily="34" charset="0"/>
                        </a:rPr>
                        <a:t>, Etoposide </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0"/>
                        </a:spcAft>
                      </a:pPr>
                      <a:r>
                        <a:rPr lang="de-CH" sz="1000">
                          <a:effectLst/>
                          <a:latin typeface="Calibri" panose="020F0502020204030204" pitchFamily="34" charset="0"/>
                        </a:rPr>
                        <a:t> </a:t>
                      </a:r>
                    </a:p>
                  </a:txBody>
                  <a:tcPr marL="48130" marR="4813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521885">
                <a:tc>
                  <a:txBody>
                    <a:bodyPr/>
                    <a:lstStyle/>
                    <a:p>
                      <a:pPr>
                        <a:lnSpc>
                          <a:spcPct val="106000"/>
                        </a:lnSpc>
                        <a:spcAft>
                          <a:spcPts val="0"/>
                        </a:spcAft>
                      </a:pPr>
                      <a:r>
                        <a:rPr lang="de-CH" sz="1100">
                          <a:effectLst/>
                          <a:latin typeface="Calibri" panose="020F0502020204030204" pitchFamily="34" charset="0"/>
                        </a:rPr>
                        <a:t>B05BB</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dirty="0">
                          <a:effectLst/>
                          <a:latin typeface="Calibri" panose="020F0502020204030204" pitchFamily="34" charset="0"/>
                        </a:rPr>
                        <a:t>5. </a:t>
                      </a:r>
                      <a:r>
                        <a:rPr lang="de-CH" sz="1300" b="1" dirty="0" err="1">
                          <a:effectLst/>
                          <a:latin typeface="Calibri" panose="020F0502020204030204" pitchFamily="34" charset="0"/>
                        </a:rPr>
                        <a:t>Électrolytes</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err="1">
                          <a:effectLst/>
                          <a:latin typeface="Calibri" panose="020F0502020204030204" pitchFamily="34" charset="0"/>
                        </a:rPr>
                        <a:t>Potassium</a:t>
                      </a:r>
                      <a:r>
                        <a:rPr lang="de-CH" sz="1100" dirty="0">
                          <a:effectLst/>
                          <a:latin typeface="Calibri" panose="020F0502020204030204" pitchFamily="34" charset="0"/>
                        </a:rPr>
                        <a:t>, NaCl (</a:t>
                      </a:r>
                      <a:r>
                        <a:rPr lang="de-CH" sz="1100" dirty="0" err="1">
                          <a:effectLst/>
                          <a:latin typeface="Calibri" panose="020F0502020204030204" pitchFamily="34" charset="0"/>
                        </a:rPr>
                        <a:t>concentration</a:t>
                      </a:r>
                      <a:r>
                        <a:rPr lang="de-CH" sz="1100" dirty="0">
                          <a:effectLst/>
                          <a:latin typeface="Calibri" panose="020F0502020204030204" pitchFamily="34" charset="0"/>
                        </a:rPr>
                        <a:t> </a:t>
                      </a:r>
                      <a:r>
                        <a:rPr lang="de-CH" sz="1100" dirty="0" err="1">
                          <a:effectLst/>
                          <a:latin typeface="Calibri" panose="020F0502020204030204" pitchFamily="34" charset="0"/>
                        </a:rPr>
                        <a:t>supérieure</a:t>
                      </a:r>
                      <a:r>
                        <a:rPr lang="de-CH" sz="1100" dirty="0">
                          <a:effectLst/>
                          <a:latin typeface="Calibri" panose="020F0502020204030204" pitchFamily="34" charset="0"/>
                        </a:rPr>
                        <a:t> à 0,9%), </a:t>
                      </a:r>
                      <a:r>
                        <a:rPr lang="de-CH" sz="1100" dirty="0" err="1">
                          <a:effectLst/>
                          <a:latin typeface="Calibri" panose="020F0502020204030204" pitchFamily="34" charset="0"/>
                        </a:rPr>
                        <a:t>sulfate</a:t>
                      </a:r>
                      <a:r>
                        <a:rPr lang="de-CH" sz="1100" dirty="0">
                          <a:effectLst/>
                          <a:latin typeface="Calibri" panose="020F0502020204030204" pitchFamily="34" charset="0"/>
                        </a:rPr>
                        <a:t> de </a:t>
                      </a:r>
                      <a:r>
                        <a:rPr lang="de-CH" sz="1100" dirty="0" err="1">
                          <a:effectLst/>
                          <a:latin typeface="Calibri" panose="020F0502020204030204" pitchFamily="34" charset="0"/>
                        </a:rPr>
                        <a:t>Magnésium</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452593">
                <a:tc>
                  <a:txBody>
                    <a:bodyPr/>
                    <a:lstStyle/>
                    <a:p>
                      <a:pPr>
                        <a:lnSpc>
                          <a:spcPct val="106000"/>
                        </a:lnSpc>
                        <a:spcAft>
                          <a:spcPts val="0"/>
                        </a:spcAft>
                      </a:pPr>
                      <a:r>
                        <a:rPr lang="en-GB" sz="1100">
                          <a:effectLst/>
                          <a:latin typeface="Calibri" panose="020F0502020204030204" pitchFamily="34" charset="0"/>
                        </a:rPr>
                        <a:t>M03</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300" b="1" dirty="0">
                          <a:effectLst/>
                          <a:latin typeface="Calibri" panose="020F0502020204030204" pitchFamily="34" charset="0"/>
                        </a:rPr>
                        <a:t>6. </a:t>
                      </a:r>
                      <a:r>
                        <a:rPr lang="en-GB" sz="1300" b="1" dirty="0" err="1">
                          <a:effectLst/>
                          <a:latin typeface="Calibri" panose="020F0502020204030204" pitchFamily="34" charset="0"/>
                        </a:rPr>
                        <a:t>Myorelaxants</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100" dirty="0">
                          <a:solidFill>
                            <a:srgbClr val="000000"/>
                          </a:solidFill>
                          <a:effectLst/>
                          <a:latin typeface="Calibri" panose="020F0502020204030204" pitchFamily="34" charset="0"/>
                        </a:rPr>
                        <a:t>Bromure de rocuronium, </a:t>
                      </a:r>
                      <a:r>
                        <a:rPr lang="en-GB" sz="1100" dirty="0" err="1">
                          <a:solidFill>
                            <a:srgbClr val="000000"/>
                          </a:solidFill>
                          <a:effectLst/>
                          <a:latin typeface="Calibri" panose="020F0502020204030204" pitchFamily="34" charset="0"/>
                        </a:rPr>
                        <a:t>Chlorure</a:t>
                      </a:r>
                      <a:r>
                        <a:rPr lang="en-GB" sz="1100" baseline="0" dirty="0">
                          <a:solidFill>
                            <a:srgbClr val="000000"/>
                          </a:solidFill>
                          <a:effectLst/>
                          <a:latin typeface="Calibri" panose="020F0502020204030204" pitchFamily="34" charset="0"/>
                        </a:rPr>
                        <a:t> de </a:t>
                      </a:r>
                      <a:r>
                        <a:rPr lang="en-GB" sz="1100" baseline="0" dirty="0" err="1">
                          <a:solidFill>
                            <a:srgbClr val="000000"/>
                          </a:solidFill>
                          <a:effectLst/>
                          <a:latin typeface="Calibri" panose="020F0502020204030204" pitchFamily="34" charset="0"/>
                        </a:rPr>
                        <a:t>m</a:t>
                      </a:r>
                      <a:r>
                        <a:rPr lang="en-GB" sz="1100" dirty="0" err="1">
                          <a:solidFill>
                            <a:srgbClr val="000000"/>
                          </a:solidFill>
                          <a:effectLst/>
                          <a:latin typeface="Calibri" panose="020F0502020204030204" pitchFamily="34" charset="0"/>
                        </a:rPr>
                        <a:t>ivacurium</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347923">
                <a:tc>
                  <a:txBody>
                    <a:bodyPr/>
                    <a:lstStyle/>
                    <a:p>
                      <a:pPr>
                        <a:lnSpc>
                          <a:spcPct val="106000"/>
                        </a:lnSpc>
                        <a:spcAft>
                          <a:spcPts val="0"/>
                        </a:spcAft>
                      </a:pPr>
                      <a:r>
                        <a:rPr lang="en-GB" sz="1100">
                          <a:effectLst/>
                          <a:latin typeface="Calibri" panose="020F0502020204030204" pitchFamily="34" charset="0"/>
                        </a:rPr>
                        <a:t>N05C</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300" b="1">
                          <a:effectLst/>
                          <a:latin typeface="Calibri" panose="020F0502020204030204" pitchFamily="34" charset="0"/>
                        </a:rPr>
                        <a:t>7. Sédatifs et hypnotiques</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100" dirty="0">
                          <a:effectLst/>
                          <a:latin typeface="Calibri" panose="020F0502020204030204" pitchFamily="34" charset="0"/>
                        </a:rPr>
                        <a:t>Benzodiazépines, hydrate de chloral, Midazolam</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47923">
                <a:tc>
                  <a:txBody>
                    <a:bodyPr/>
                    <a:lstStyle/>
                    <a:p>
                      <a:pPr>
                        <a:lnSpc>
                          <a:spcPct val="106000"/>
                        </a:lnSpc>
                        <a:spcAft>
                          <a:spcPts val="0"/>
                        </a:spcAft>
                      </a:pPr>
                      <a:r>
                        <a:rPr lang="en-GB" sz="1100">
                          <a:effectLst/>
                          <a:latin typeface="Calibri" panose="020F0502020204030204" pitchFamily="34" charset="0"/>
                        </a:rPr>
                        <a:t> </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a:effectLst/>
                          <a:latin typeface="Calibri" panose="020F0502020204030204" pitchFamily="34" charset="0"/>
                        </a:rPr>
                        <a:t>8. Médicaments administrés par voie intrathécale ou épidurale</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100" dirty="0">
                          <a:effectLst/>
                          <a:latin typeface="Calibri" panose="020F0502020204030204" pitchFamily="34" charset="0"/>
                        </a:rPr>
                        <a:t>Methylprednisolone (H02AB), </a:t>
                      </a:r>
                      <a:r>
                        <a:rPr lang="en-GB" sz="1100" dirty="0" err="1">
                          <a:effectLst/>
                          <a:latin typeface="Calibri" panose="020F0502020204030204" pitchFamily="34" charset="0"/>
                        </a:rPr>
                        <a:t>Méthotrexate</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436726">
                <a:tc>
                  <a:txBody>
                    <a:bodyPr/>
                    <a:lstStyle/>
                    <a:p>
                      <a:pPr>
                        <a:lnSpc>
                          <a:spcPct val="106000"/>
                        </a:lnSpc>
                        <a:spcAft>
                          <a:spcPts val="0"/>
                        </a:spcAft>
                      </a:pPr>
                      <a:r>
                        <a:rPr lang="de-CH" sz="1100">
                          <a:effectLst/>
                          <a:latin typeface="Calibri" panose="020F0502020204030204" pitchFamily="34" charset="0"/>
                        </a:rPr>
                        <a:t>J</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en-GB" sz="1300" b="1" dirty="0">
                          <a:effectLst/>
                          <a:latin typeface="Calibri" panose="020F0502020204030204" pitchFamily="34" charset="0"/>
                        </a:rPr>
                        <a:t>9. Anti-infectieux</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err="1">
                          <a:effectLst/>
                          <a:latin typeface="Calibri" panose="020F0502020204030204" pitchFamily="34" charset="0"/>
                        </a:rPr>
                        <a:t>Amphotéricine</a:t>
                      </a:r>
                      <a:r>
                        <a:rPr lang="de-CH" sz="1100" dirty="0">
                          <a:effectLst/>
                          <a:latin typeface="Calibri" panose="020F0502020204030204" pitchFamily="34" charset="0"/>
                        </a:rPr>
                        <a:t>, </a:t>
                      </a:r>
                      <a:r>
                        <a:rPr lang="de-CH" sz="1100" dirty="0" err="1">
                          <a:effectLst/>
                          <a:latin typeface="Calibri" panose="020F0502020204030204" pitchFamily="34" charset="0"/>
                        </a:rPr>
                        <a:t>Aminosides</a:t>
                      </a:r>
                      <a:r>
                        <a:rPr lang="de-CH" sz="1100" dirty="0">
                          <a:effectLst/>
                          <a:latin typeface="Calibri" panose="020F0502020204030204" pitchFamily="34" charset="0"/>
                        </a:rPr>
                        <a:t>, </a:t>
                      </a:r>
                      <a:r>
                        <a:rPr lang="de-CH" sz="1100" dirty="0" err="1">
                          <a:effectLst/>
                          <a:latin typeface="Calibri" panose="020F0502020204030204" pitchFamily="34" charset="0"/>
                        </a:rPr>
                        <a:t>Vancomycine</a:t>
                      </a:r>
                      <a:r>
                        <a:rPr lang="de-CH" sz="1100" dirty="0">
                          <a:effectLst/>
                          <a:latin typeface="Calibri" panose="020F0502020204030204" pitchFamily="34" charset="0"/>
                        </a:rPr>
                        <a:t>, </a:t>
                      </a:r>
                      <a:r>
                        <a:rPr lang="de-CH" sz="1100" dirty="0" err="1">
                          <a:effectLst/>
                          <a:latin typeface="Calibri" panose="020F0502020204030204" pitchFamily="34" charset="0"/>
                        </a:rPr>
                        <a:t>Antiviraux</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521885">
                <a:tc>
                  <a:txBody>
                    <a:bodyPr/>
                    <a:lstStyle/>
                    <a:p>
                      <a:pPr>
                        <a:lnSpc>
                          <a:spcPct val="106000"/>
                        </a:lnSpc>
                        <a:spcAft>
                          <a:spcPts val="0"/>
                        </a:spcAft>
                      </a:pPr>
                      <a:r>
                        <a:rPr lang="en-GB" sz="1100">
                          <a:effectLst/>
                          <a:latin typeface="Calibri" panose="020F0502020204030204" pitchFamily="34" charset="0"/>
                        </a:rPr>
                        <a:t> </a:t>
                      </a:r>
                      <a:endParaRPr lang="fr-FR" sz="100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dirty="0">
                          <a:effectLst/>
                          <a:latin typeface="Calibri" panose="020F0502020204030204" pitchFamily="34" charset="0"/>
                        </a:rPr>
                        <a:t>10. </a:t>
                      </a:r>
                      <a:r>
                        <a:rPr lang="de-CH" sz="1300" b="1" dirty="0" err="1">
                          <a:effectLst/>
                          <a:latin typeface="Calibri" panose="020F0502020204030204" pitchFamily="34" charset="0"/>
                        </a:rPr>
                        <a:t>Médicaments</a:t>
                      </a:r>
                      <a:r>
                        <a:rPr lang="de-CH" sz="1300" b="1" dirty="0">
                          <a:effectLst/>
                          <a:latin typeface="Calibri" panose="020F0502020204030204" pitchFamily="34" charset="0"/>
                        </a:rPr>
                        <a:t> </a:t>
                      </a:r>
                      <a:r>
                        <a:rPr lang="de-CH" sz="1300" b="1" dirty="0" err="1">
                          <a:effectLst/>
                          <a:latin typeface="Calibri" panose="020F0502020204030204" pitchFamily="34" charset="0"/>
                        </a:rPr>
                        <a:t>d’urgence</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err="1">
                          <a:effectLst/>
                          <a:latin typeface="Calibri" panose="020F0502020204030204" pitchFamily="34" charset="0"/>
                        </a:rPr>
                        <a:t>Antagonistes</a:t>
                      </a:r>
                      <a:r>
                        <a:rPr lang="de-CH" sz="1100" dirty="0">
                          <a:effectLst/>
                          <a:latin typeface="Calibri" panose="020F0502020204030204" pitchFamily="34" charset="0"/>
                        </a:rPr>
                        <a:t> </a:t>
                      </a:r>
                      <a:r>
                        <a:rPr lang="de-CH" sz="1100" dirty="0" err="1">
                          <a:effectLst/>
                          <a:latin typeface="Calibri" panose="020F0502020204030204" pitchFamily="34" charset="0"/>
                        </a:rPr>
                        <a:t>ou</a:t>
                      </a:r>
                      <a:r>
                        <a:rPr lang="de-CH" sz="1100" dirty="0">
                          <a:effectLst/>
                          <a:latin typeface="Calibri" panose="020F0502020204030204" pitchFamily="34" charset="0"/>
                        </a:rPr>
                        <a:t> </a:t>
                      </a:r>
                      <a:r>
                        <a:rPr lang="de-CH" sz="1100" dirty="0" err="1">
                          <a:effectLst/>
                          <a:latin typeface="Calibri" panose="020F0502020204030204" pitchFamily="34" charset="0"/>
                        </a:rPr>
                        <a:t>agonistes</a:t>
                      </a:r>
                      <a:r>
                        <a:rPr lang="de-CH" sz="1100" dirty="0">
                          <a:effectLst/>
                          <a:latin typeface="Calibri" panose="020F0502020204030204" pitchFamily="34" charset="0"/>
                        </a:rPr>
                        <a:t> </a:t>
                      </a:r>
                      <a:r>
                        <a:rPr lang="de-CH" sz="1100" dirty="0" err="1">
                          <a:effectLst/>
                          <a:latin typeface="Calibri" panose="020F0502020204030204" pitchFamily="34" charset="0"/>
                        </a:rPr>
                        <a:t>adrénergiques</a:t>
                      </a:r>
                      <a:r>
                        <a:rPr lang="de-CH" sz="1100" dirty="0">
                          <a:effectLst/>
                          <a:latin typeface="Calibri" panose="020F0502020204030204" pitchFamily="34" charset="0"/>
                        </a:rPr>
                        <a:t>, </a:t>
                      </a:r>
                      <a:r>
                        <a:rPr lang="de-CH" sz="1100" dirty="0" err="1">
                          <a:effectLst/>
                          <a:latin typeface="Calibri" panose="020F0502020204030204" pitchFamily="34" charset="0"/>
                        </a:rPr>
                        <a:t>médicaments</a:t>
                      </a:r>
                      <a:r>
                        <a:rPr lang="de-CH" sz="1100" dirty="0">
                          <a:effectLst/>
                          <a:latin typeface="Calibri" panose="020F0502020204030204" pitchFamily="34" charset="0"/>
                        </a:rPr>
                        <a:t> </a:t>
                      </a:r>
                      <a:r>
                        <a:rPr lang="de-CH" sz="1100" dirty="0" err="1">
                          <a:effectLst/>
                          <a:latin typeface="Calibri" panose="020F0502020204030204" pitchFamily="34" charset="0"/>
                        </a:rPr>
                        <a:t>inotropes</a:t>
                      </a:r>
                      <a:r>
                        <a:rPr lang="de-CH" sz="1100" dirty="0">
                          <a:effectLst/>
                          <a:latin typeface="Calibri" panose="020F0502020204030204" pitchFamily="34" charset="0"/>
                        </a:rPr>
                        <a:t> (C01CA)</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1328464">
                <a:tc>
                  <a:txBody>
                    <a:bodyPr/>
                    <a:lstStyle/>
                    <a:p>
                      <a:pPr>
                        <a:lnSpc>
                          <a:spcPct val="106000"/>
                        </a:lnSpc>
                        <a:spcAft>
                          <a:spcPts val="0"/>
                        </a:spcAft>
                      </a:pPr>
                      <a:r>
                        <a:rPr lang="de-CH" sz="1100" dirty="0">
                          <a:effectLst/>
                          <a:latin typeface="Calibri" panose="020F0502020204030204" pitchFamily="34" charset="0"/>
                        </a:rPr>
                        <a:t> </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300" b="1" dirty="0">
                          <a:effectLst/>
                          <a:latin typeface="Calibri" panose="020F0502020204030204" pitchFamily="34" charset="0"/>
                        </a:rPr>
                        <a:t>Complément: médicaments avec une marge thérapeutique étroite ou une surveillance complexe</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6000"/>
                        </a:lnSpc>
                        <a:spcAft>
                          <a:spcPts val="0"/>
                        </a:spcAft>
                      </a:pPr>
                      <a:r>
                        <a:rPr lang="de-CH" sz="1100" dirty="0">
                          <a:effectLst/>
                          <a:latin typeface="Calibri" panose="020F0502020204030204" pitchFamily="34" charset="0"/>
                        </a:rPr>
                        <a:t>Lithium (N05A), </a:t>
                      </a:r>
                      <a:r>
                        <a:rPr lang="de-CH" sz="1100" dirty="0" err="1">
                          <a:effectLst/>
                          <a:latin typeface="Calibri" panose="020F0502020204030204" pitchFamily="34" charset="0"/>
                        </a:rPr>
                        <a:t>Phénobarbital</a:t>
                      </a:r>
                      <a:r>
                        <a:rPr lang="de-CH" sz="1100" dirty="0">
                          <a:effectLst/>
                          <a:latin typeface="Calibri" panose="020F0502020204030204" pitchFamily="34" charset="0"/>
                        </a:rPr>
                        <a:t> (N03A), </a:t>
                      </a:r>
                      <a:r>
                        <a:rPr lang="de-CH" sz="1100" dirty="0" err="1">
                          <a:effectLst/>
                          <a:latin typeface="Calibri" panose="020F0502020204030204" pitchFamily="34" charset="0"/>
                        </a:rPr>
                        <a:t>Carbamazépine</a:t>
                      </a:r>
                      <a:r>
                        <a:rPr lang="de-CH" sz="1100" dirty="0">
                          <a:effectLst/>
                          <a:latin typeface="Calibri" panose="020F0502020204030204" pitchFamily="34" charset="0"/>
                        </a:rPr>
                        <a:t> (N03A), </a:t>
                      </a:r>
                      <a:r>
                        <a:rPr lang="de-CH" sz="1100" dirty="0" err="1">
                          <a:effectLst/>
                          <a:latin typeface="Calibri" panose="020F0502020204030204" pitchFamily="34" charset="0"/>
                        </a:rPr>
                        <a:t>Phénytoïne</a:t>
                      </a:r>
                      <a:r>
                        <a:rPr lang="de-CH" sz="1100" dirty="0">
                          <a:effectLst/>
                          <a:latin typeface="Calibri" panose="020F0502020204030204" pitchFamily="34" charset="0"/>
                        </a:rPr>
                        <a:t> (N03A), anti-arhythmiques (C01B), </a:t>
                      </a:r>
                      <a:r>
                        <a:rPr lang="de-CH" sz="1100" dirty="0" err="1">
                          <a:effectLst/>
                          <a:latin typeface="Calibri" panose="020F0502020204030204" pitchFamily="34" charset="0"/>
                        </a:rPr>
                        <a:t>Theophylline</a:t>
                      </a:r>
                      <a:r>
                        <a:rPr lang="de-CH" sz="1100" dirty="0">
                          <a:effectLst/>
                          <a:latin typeface="Calibri" panose="020F0502020204030204" pitchFamily="34" charset="0"/>
                        </a:rPr>
                        <a:t> (R03D),</a:t>
                      </a:r>
                      <a:r>
                        <a:rPr lang="de-CH" sz="1100" baseline="0" dirty="0">
                          <a:effectLst/>
                          <a:latin typeface="Calibri" panose="020F0502020204030204" pitchFamily="34" charset="0"/>
                        </a:rPr>
                        <a:t> </a:t>
                      </a:r>
                      <a:r>
                        <a:rPr lang="de-CH" sz="1100" baseline="0" dirty="0" err="1">
                          <a:effectLst/>
                          <a:latin typeface="Calibri" panose="020F0502020204030204" pitchFamily="34" charset="0"/>
                        </a:rPr>
                        <a:t>i</a:t>
                      </a:r>
                      <a:r>
                        <a:rPr lang="de-CH" sz="1100" dirty="0" err="1">
                          <a:effectLst/>
                          <a:latin typeface="Calibri" panose="020F0502020204030204" pitchFamily="34" charset="0"/>
                        </a:rPr>
                        <a:t>mmunosuppresseurs</a:t>
                      </a:r>
                      <a:r>
                        <a:rPr lang="de-CH" sz="1100" dirty="0">
                          <a:effectLst/>
                          <a:latin typeface="Calibri" panose="020F0502020204030204" pitchFamily="34" charset="0"/>
                        </a:rPr>
                        <a:t> (L04), </a:t>
                      </a:r>
                      <a:r>
                        <a:rPr lang="de-CH" sz="1100" dirty="0" err="1">
                          <a:effectLst/>
                          <a:latin typeface="Calibri" panose="020F0502020204030204" pitchFamily="34" charset="0"/>
                        </a:rPr>
                        <a:t>Digoxine</a:t>
                      </a:r>
                      <a:r>
                        <a:rPr lang="de-CH" sz="1100" dirty="0">
                          <a:effectLst/>
                          <a:latin typeface="Calibri" panose="020F0502020204030204" pitchFamily="34" charset="0"/>
                        </a:rPr>
                        <a:t> (C01A), </a:t>
                      </a:r>
                      <a:r>
                        <a:rPr lang="de-CH" sz="1100" dirty="0" err="1">
                          <a:effectLst/>
                          <a:latin typeface="Calibri" panose="020F0502020204030204" pitchFamily="34" charset="0"/>
                        </a:rPr>
                        <a:t>Terlipressine</a:t>
                      </a:r>
                      <a:r>
                        <a:rPr lang="de-CH" sz="1100" dirty="0">
                          <a:effectLst/>
                          <a:latin typeface="Calibri" panose="020F0502020204030204" pitchFamily="34" charset="0"/>
                        </a:rPr>
                        <a:t> (H01BA04),</a:t>
                      </a:r>
                      <a:r>
                        <a:rPr lang="de-CH" sz="1100" baseline="0" dirty="0">
                          <a:effectLst/>
                          <a:latin typeface="Calibri" panose="020F0502020204030204" pitchFamily="34" charset="0"/>
                        </a:rPr>
                        <a:t> </a:t>
                      </a:r>
                      <a:r>
                        <a:rPr lang="de-CH" sz="1100" baseline="0" dirty="0" err="1">
                          <a:effectLst/>
                          <a:latin typeface="Calibri" panose="020F0502020204030204" pitchFamily="34" charset="0"/>
                        </a:rPr>
                        <a:t>N</a:t>
                      </a:r>
                      <a:r>
                        <a:rPr lang="de-CH" sz="1100" dirty="0" err="1">
                          <a:effectLst/>
                          <a:latin typeface="Calibri" panose="020F0502020204030204" pitchFamily="34" charset="0"/>
                        </a:rPr>
                        <a:t>itroprussiate</a:t>
                      </a:r>
                      <a:r>
                        <a:rPr lang="de-CH" sz="1100" baseline="0" dirty="0">
                          <a:effectLst/>
                          <a:latin typeface="Calibri" panose="020F0502020204030204" pitchFamily="34" charset="0"/>
                        </a:rPr>
                        <a:t> (</a:t>
                      </a:r>
                      <a:r>
                        <a:rPr lang="de-CH" sz="1000" dirty="0">
                          <a:effectLst/>
                          <a:latin typeface="Calibri" panose="020F0502020204030204" pitchFamily="34" charset="0"/>
                        </a:rPr>
                        <a:t>C02DD01)</a:t>
                      </a:r>
                      <a:endParaRPr lang="fr-FR" sz="1000" dirty="0">
                        <a:effectLst/>
                        <a:latin typeface="Calibri" panose="020F0502020204030204" pitchFamily="34" charset="0"/>
                        <a:ea typeface="SimSun" panose="02010600030101010101" pitchFamily="2" charset="-122"/>
                        <a:cs typeface="Calibri" panose="020F0502020204030204" pitchFamily="34" charset="0"/>
                      </a:endParaRPr>
                    </a:p>
                  </a:txBody>
                  <a:tcPr marL="48130" marR="48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nSpc>
                          <a:spcPct val="106000"/>
                        </a:lnSpc>
                        <a:spcAft>
                          <a:spcPts val="800"/>
                        </a:spcAft>
                      </a:pPr>
                      <a:r>
                        <a:rPr lang="de-CH" sz="1000" dirty="0">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bl>
          </a:graphicData>
        </a:graphic>
      </p:graphicFrame>
      <p:sp>
        <p:nvSpPr>
          <p:cNvPr id="2" name="Titel 1"/>
          <p:cNvSpPr>
            <a:spLocks noGrp="1"/>
          </p:cNvSpPr>
          <p:nvPr>
            <p:ph type="title"/>
          </p:nvPr>
        </p:nvSpPr>
        <p:spPr>
          <a:xfrm>
            <a:off x="713998" y="386256"/>
            <a:ext cx="8957429" cy="872792"/>
          </a:xfrm>
        </p:spPr>
        <p:txBody>
          <a:bodyPr>
            <a:normAutofit fontScale="90000"/>
          </a:bodyPr>
          <a:lstStyle/>
          <a:p>
            <a:r>
              <a:rPr dirty="0" err="1"/>
              <a:t>Médicaments</a:t>
            </a:r>
            <a:r>
              <a:rPr dirty="0"/>
              <a:t> </a:t>
            </a:r>
            <a:r>
              <a:rPr lang="fr-CH" dirty="0"/>
              <a:t>à usage parentéral </a:t>
            </a:r>
            <a:r>
              <a:rPr dirty="0"/>
              <a:t>à haut risque</a:t>
            </a:r>
          </a:p>
        </p:txBody>
      </p:sp>
    </p:spTree>
    <p:extLst>
      <p:ext uri="{BB962C8B-B14F-4D97-AF65-F5344CB8AC3E}">
        <p14:creationId xmlns:p14="http://schemas.microsoft.com/office/powerpoint/2010/main" val="2488817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92500" lnSpcReduction="20000"/>
          </a:bodyPr>
          <a:lstStyle/>
          <a:p>
            <a:r>
              <a:rPr dirty="0"/>
              <a:t>Les listes de «médicaments à haut risque» doivent être aussi concises que possible afin qu’elles restent pratiques. </a:t>
            </a:r>
            <a:r>
              <a:rPr lang="de-CH" dirty="0">
                <a:sym typeface="Wingdings" panose="05000000000000000000" pitchFamily="2" charset="2"/>
              </a:rPr>
              <a:t> Si un trop grand nombre de médicaments était classé dans la catégorie à haut risque, le respect des mesures préventives de sécurité prendrait trop de temps et mobiliserait trop de personnel.</a:t>
            </a:r>
            <a:r>
              <a:rPr dirty="0"/>
              <a:t> </a:t>
            </a:r>
            <a:endParaRPr lang="fr-FR" i="1" dirty="0">
              <a:solidFill>
                <a:schemeClr val="accent2">
                  <a:lumMod val="60000"/>
                  <a:lumOff val="40000"/>
                </a:schemeClr>
              </a:solidFill>
            </a:endParaRPr>
          </a:p>
          <a:p>
            <a:r>
              <a:rPr dirty="0"/>
              <a:t>Tous les «médicaments à haut risque» utilisés dans la pratique ne peuvent pas être recensés dans une liste fixe, car les priorités médicales, mais aussi les groupes de patients ne sont pas identiques dans tous les hôpitaux et services. </a:t>
            </a:r>
          </a:p>
          <a:p>
            <a:r>
              <a:rPr dirty="0"/>
              <a:t>C’est pourquoi une matrice a été créée afin d’aider à l’évaluation du potentiel de risque de chaque médicament dans un environnement spécifique. </a:t>
            </a:r>
          </a:p>
          <a:p>
            <a:pPr marL="423300" lvl="1" indent="0">
              <a:buNone/>
            </a:pPr>
            <a:r>
              <a:rPr lang="de-CH" dirty="0">
                <a:solidFill>
                  <a:schemeClr val="accent6">
                    <a:lumMod val="75000"/>
                  </a:schemeClr>
                </a:solidFill>
                <a:sym typeface="Wingdings" panose="05000000000000000000" pitchFamily="2" charset="2"/>
              </a:rPr>
              <a:t></a:t>
            </a:r>
            <a:r>
              <a:rPr dirty="0"/>
              <a:t> </a:t>
            </a:r>
            <a:r>
              <a:rPr lang="de-DE" altLang="de-DE" dirty="0">
                <a:solidFill>
                  <a:schemeClr val="accent6">
                    <a:lumMod val="75000"/>
                  </a:schemeClr>
                </a:solidFill>
                <a:latin typeface="Calibri" charset="0"/>
              </a:rPr>
              <a:t>Possibilité de compléter la liste de «médicaments à haut risque» préétablie avec des données complémentaires spécifiques à chaque service</a:t>
            </a:r>
            <a:endParaRPr lang="fr-FR" dirty="0">
              <a:solidFill>
                <a:schemeClr val="accent6">
                  <a:lumMod val="75000"/>
                </a:schemeClr>
              </a:solidFill>
            </a:endParaRPr>
          </a:p>
        </p:txBody>
      </p:sp>
      <p:sp>
        <p:nvSpPr>
          <p:cNvPr id="2" name="Titel 1"/>
          <p:cNvSpPr>
            <a:spLocks noGrp="1"/>
          </p:cNvSpPr>
          <p:nvPr>
            <p:ph type="title"/>
          </p:nvPr>
        </p:nvSpPr>
        <p:spPr/>
        <p:txBody>
          <a:bodyPr/>
          <a:lstStyle/>
          <a:p>
            <a:r>
              <a:rPr dirty="0"/>
              <a:t>Problème dans la pratique</a:t>
            </a:r>
          </a:p>
        </p:txBody>
      </p:sp>
    </p:spTree>
    <p:extLst>
      <p:ext uri="{BB962C8B-B14F-4D97-AF65-F5344CB8AC3E}">
        <p14:creationId xmlns:p14="http://schemas.microsoft.com/office/powerpoint/2010/main" val="2490627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713998" y="386257"/>
            <a:ext cx="8957429" cy="1402273"/>
          </a:xfrm>
          <a:solidFill>
            <a:schemeClr val="bg1"/>
          </a:solidFill>
          <a:ln/>
        </p:spPr>
        <p:txBody>
          <a:bodyPr/>
          <a:lstStyle/>
          <a:p>
            <a:pPr>
              <a:lnSpc>
                <a:spcPct val="90000"/>
              </a:lnSpc>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4100" dirty="0">
                <a:latin typeface="Calibri Light" charset="0"/>
              </a:rPr>
              <a:t>Matrice pour l’évaluation des risques</a:t>
            </a:r>
          </a:p>
        </p:txBody>
      </p:sp>
      <p:sp>
        <p:nvSpPr>
          <p:cNvPr id="37890" name="Text Box 2"/>
          <p:cNvSpPr txBox="1">
            <a:spLocks noChangeArrowheads="1"/>
          </p:cNvSpPr>
          <p:nvPr/>
        </p:nvSpPr>
        <p:spPr bwMode="auto">
          <a:xfrm>
            <a:off x="713998" y="1931274"/>
            <a:ext cx="8957429" cy="4231401"/>
          </a:xfrm>
          <a:prstGeom prst="rect">
            <a:avLst/>
          </a:prstGeom>
          <a:solidFill>
            <a:schemeClr val="bg1"/>
          </a:solidFill>
          <a:ln>
            <a:noFill/>
          </a:ln>
          <a:effectLst/>
          <a:extLst/>
        </p:spPr>
        <p:txBody>
          <a:bodyPr lIns="83327" tIns="41664" rIns="83327" bIns="41664"/>
          <a:lstStyle>
            <a:lvl1pPr marL="228600" indent="-227013">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charset="0"/>
                <a:ea typeface="SimSun" charset="-122"/>
              </a:defRPr>
            </a:lvl9pPr>
          </a:lstStyle>
          <a:p>
            <a:pPr marL="318944" indent="-317476">
              <a:lnSpc>
                <a:spcPct val="90000"/>
              </a:lnSpc>
              <a:spcBef>
                <a:spcPts val="926"/>
              </a:spcBef>
              <a:spcAft>
                <a:spcPts val="1319"/>
              </a:spcAft>
              <a:buSzPct val="45000"/>
              <a:buFont typeface="Arial" panose="020B0604020202020204" pitchFamily="34" charset="0"/>
              <a:buChar char="•"/>
            </a:pPr>
            <a:r>
              <a:rPr lang="de-DE" altLang="de-DE" sz="1900" dirty="0">
                <a:solidFill>
                  <a:schemeClr val="accent6"/>
                </a:solidFill>
                <a:latin typeface="Calibri" charset="0"/>
              </a:rPr>
              <a:t>La matrice vise à aider les institutions à déterminer si des médicaments qu’elles utilisent spécifiquement, mais ne figurent pas dans la liste de «médicaments à </a:t>
            </a:r>
            <a:r>
              <a:rPr lang="de-DE" altLang="de-DE" sz="1900" dirty="0" err="1">
                <a:solidFill>
                  <a:schemeClr val="accent6"/>
                </a:solidFill>
                <a:latin typeface="Calibri" charset="0"/>
              </a:rPr>
              <a:t>usage</a:t>
            </a:r>
            <a:r>
              <a:rPr lang="de-DE" altLang="de-DE" sz="1900" dirty="0">
                <a:solidFill>
                  <a:schemeClr val="accent6"/>
                </a:solidFill>
                <a:latin typeface="Calibri" charset="0"/>
              </a:rPr>
              <a:t> </a:t>
            </a:r>
            <a:r>
              <a:rPr lang="de-DE" altLang="de-DE" sz="1900" dirty="0" err="1">
                <a:solidFill>
                  <a:schemeClr val="accent6"/>
                </a:solidFill>
                <a:latin typeface="Calibri" charset="0"/>
              </a:rPr>
              <a:t>parentéral</a:t>
            </a:r>
            <a:r>
              <a:rPr lang="de-DE" altLang="de-DE" sz="1900" dirty="0">
                <a:solidFill>
                  <a:schemeClr val="accent6"/>
                </a:solidFill>
                <a:latin typeface="Calibri" charset="0"/>
              </a:rPr>
              <a:t> haut risque» doivent également être traités comme étant «à haut risque» au regard de l’environnement dans lequel ils sont employés.</a:t>
            </a:r>
          </a:p>
          <a:p>
            <a:pPr marL="318944" indent="-317476">
              <a:lnSpc>
                <a:spcPct val="90000"/>
              </a:lnSpc>
              <a:spcBef>
                <a:spcPts val="926"/>
              </a:spcBef>
              <a:spcAft>
                <a:spcPts val="1319"/>
              </a:spcAft>
              <a:buSzPct val="45000"/>
              <a:buFont typeface="Arial" panose="020B0604020202020204" pitchFamily="34" charset="0"/>
              <a:buChar char="•"/>
            </a:pPr>
            <a:r>
              <a:rPr dirty="0"/>
              <a:t>Les médicaments potentiellement à risque sont contrôlés pour déterminer s’ils présentent des caractéristiques à risque (ex.: marge thérapeutique étroite, préparations complexes ou conditions spéciales de stockage) dans les catégories suivantes: propriétés du médicament, groupe de patients, stockage, administration et contrôle.</a:t>
            </a:r>
          </a:p>
          <a:p>
            <a:pPr marL="318944" indent="-317476">
              <a:lnSpc>
                <a:spcPct val="90000"/>
              </a:lnSpc>
              <a:spcBef>
                <a:spcPts val="926"/>
              </a:spcBef>
              <a:spcAft>
                <a:spcPts val="1319"/>
              </a:spcAft>
              <a:buSzPct val="45000"/>
              <a:buFont typeface="Arial" panose="020B0604020202020204" pitchFamily="34" charset="0"/>
              <a:buChar char="•"/>
            </a:pPr>
            <a:r>
              <a:rPr dirty="0"/>
              <a:t>Une fois le tableau rempli, un nombre total de points est obtenu pour chaque médicament.</a:t>
            </a:r>
            <a:r>
              <a:rPr lang="de-DE" altLang="de-DE" sz="1900" dirty="0">
                <a:latin typeface="Calibri" charset="0"/>
              </a:rPr>
              <a:t> </a:t>
            </a:r>
            <a:r>
              <a:rPr lang="de-DE" altLang="de-DE" sz="1900" dirty="0">
                <a:latin typeface="Wingdings" charset="0"/>
              </a:rPr>
              <a:t></a:t>
            </a:r>
            <a:r>
              <a:rPr lang="de-DE" altLang="de-DE" sz="1900" dirty="0">
                <a:latin typeface="Calibri" charset="0"/>
              </a:rPr>
              <a:t> Plus ce score est élevé, plus le médicament présente des caractéristiques à risque.</a:t>
            </a:r>
          </a:p>
        </p:txBody>
      </p:sp>
    </p:spTree>
    <p:extLst>
      <p:ext uri="{BB962C8B-B14F-4D97-AF65-F5344CB8AC3E}">
        <p14:creationId xmlns:p14="http://schemas.microsoft.com/office/powerpoint/2010/main" val="6209736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dirty="0"/>
              <a:t>Plus le score est élevé, plus le potentiel de risque du médicament est important.</a:t>
            </a:r>
          </a:p>
          <a:p>
            <a:r>
              <a:rPr dirty="0"/>
              <a:t>Les scores doivent aider à comparer les médicaments entre eux. </a:t>
            </a:r>
            <a:r>
              <a:rPr lang="de-CH" dirty="0">
                <a:sym typeface="Wingdings" panose="05000000000000000000" pitchFamily="2" charset="2"/>
              </a:rPr>
              <a:t> Existe-t-il des médicaments dont le score est clairement plus élevé?</a:t>
            </a:r>
          </a:p>
          <a:p>
            <a:r>
              <a:rPr lang="de-CH" dirty="0">
                <a:sym typeface="Wingdings" panose="05000000000000000000" pitchFamily="2" charset="2"/>
              </a:rPr>
              <a:t>Il convient de ne pas accorder une importance trop grande au score exact d’un médicament, mais de toujours considérer ce score par rapport à celui obtenu pour les autres médicaments. Établissement de priorités entre les médicaments en vue, p. ex., d’optimiser les processus ou d’introduire des barrières de sécurité.</a:t>
            </a:r>
            <a:endParaRPr lang="fr-FR" dirty="0"/>
          </a:p>
        </p:txBody>
      </p:sp>
      <p:sp>
        <p:nvSpPr>
          <p:cNvPr id="2" name="Titel 1"/>
          <p:cNvSpPr>
            <a:spLocks noGrp="1"/>
          </p:cNvSpPr>
          <p:nvPr>
            <p:ph type="title"/>
          </p:nvPr>
        </p:nvSpPr>
        <p:spPr/>
        <p:txBody>
          <a:bodyPr>
            <a:normAutofit fontScale="90000"/>
          </a:bodyPr>
          <a:lstStyle/>
          <a:p>
            <a:r>
              <a:rPr dirty="0"/>
              <a:t>Comment le score obtenu doit-il être interprété?</a:t>
            </a:r>
          </a:p>
        </p:txBody>
      </p:sp>
    </p:spTree>
    <p:extLst>
      <p:ext uri="{BB962C8B-B14F-4D97-AF65-F5344CB8AC3E}">
        <p14:creationId xmlns:p14="http://schemas.microsoft.com/office/powerpoint/2010/main" val="3771788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a:blip r:embed="rId2"/>
          <a:stretch>
            <a:fillRect/>
          </a:stretch>
        </p:blipFill>
        <p:spPr>
          <a:xfrm>
            <a:off x="181745" y="1249612"/>
            <a:ext cx="9857467" cy="5700964"/>
          </a:xfrm>
          <a:prstGeom prst="rect">
            <a:avLst/>
          </a:prstGeom>
          <a:solidFill>
            <a:schemeClr val="bg1"/>
          </a:solidFill>
        </p:spPr>
      </p:pic>
      <p:sp>
        <p:nvSpPr>
          <p:cNvPr id="2" name="Titel 1"/>
          <p:cNvSpPr>
            <a:spLocks noGrp="1"/>
          </p:cNvSpPr>
          <p:nvPr>
            <p:ph type="title"/>
          </p:nvPr>
        </p:nvSpPr>
        <p:spPr>
          <a:xfrm>
            <a:off x="701635" y="297616"/>
            <a:ext cx="8957429" cy="842085"/>
          </a:xfrm>
        </p:spPr>
        <p:txBody>
          <a:bodyPr/>
          <a:lstStyle/>
          <a:p>
            <a:r>
              <a:rPr dirty="0"/>
              <a:t>Extrait de la matrice</a:t>
            </a:r>
          </a:p>
        </p:txBody>
      </p:sp>
    </p:spTree>
    <p:extLst>
      <p:ext uri="{BB962C8B-B14F-4D97-AF65-F5344CB8AC3E}">
        <p14:creationId xmlns:p14="http://schemas.microsoft.com/office/powerpoint/2010/main" val="3461616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683853" y="1378616"/>
            <a:ext cx="8957429" cy="4975972"/>
          </a:xfrm>
          <a:ln/>
        </p:spPr>
        <p:txBody>
          <a:bodyPr lIns="0" tIns="26131" rIns="0" bIns="0">
            <a:normAutofit fontScale="92500" lnSpcReduction="20000"/>
          </a:bodyPr>
          <a:lstStyle/>
          <a:p>
            <a:pPr marL="399783" indent="-299839">
              <a:buFont typeface="Times New Roman" pitchFamily="16" charset="0"/>
              <a:buAutoNum type="arabicParenR"/>
              <a:tabLst>
                <a:tab pos="361950" algn="l"/>
                <a:tab pos="1339850" algn="l"/>
                <a:tab pos="2009775" algn="l"/>
                <a:tab pos="2679700" algn="l"/>
                <a:tab pos="3349625" algn="l"/>
                <a:tab pos="4021138" algn="l"/>
                <a:tab pos="4691063" algn="l"/>
                <a:tab pos="5360988" algn="l"/>
                <a:tab pos="6030913" algn="l"/>
                <a:tab pos="6700838" algn="l"/>
                <a:tab pos="7372350" algn="l"/>
                <a:tab pos="8042275" algn="l"/>
                <a:tab pos="8712200" algn="l"/>
                <a:tab pos="9382125" algn="l"/>
              </a:tabLst>
            </a:pPr>
            <a:r>
              <a:rPr dirty="0"/>
              <a:t>Se procurer la liste des médicaments utilisés dans le service.</a:t>
            </a:r>
          </a:p>
          <a:p>
            <a:pPr marL="399783" indent="-299839">
              <a:buFont typeface="Times New Roman" pitchFamily="16" charset="0"/>
              <a:buAutoNum type="arabicParen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err="1"/>
              <a:t>Parcourir</a:t>
            </a:r>
            <a:r>
              <a:rPr dirty="0"/>
              <a:t> une première fois cette liste et la comparer avec celle des médicaments indiqués comme à «haut risque».</a:t>
            </a:r>
            <a:br>
              <a:rPr dirty="0"/>
            </a:br>
            <a:r>
              <a:rPr dirty="0"/>
              <a:t>→ Outil: Liste des «médicaments à haut risque» pour les hôpitaux suisses</a:t>
            </a:r>
          </a:p>
          <a:p>
            <a:pPr marL="399783" indent="-299839">
              <a:buFont typeface="Times New Roman" pitchFamily="16" charset="0"/>
              <a:buAutoNum type="arabicParen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a:t>Examiner les signalements dans le CIRS de l’établissement. </a:t>
            </a:r>
            <a:r>
              <a:rPr lang="de-DE" altLang="de-DE" dirty="0">
                <a:sym typeface="Wingdings" panose="05000000000000000000" pitchFamily="2" charset="2"/>
              </a:rPr>
              <a:t> Certains médicaments sont-ils souvent mentionnés?</a:t>
            </a:r>
            <a:endParaRPr lang="fr-FR" altLang="de-DE" dirty="0"/>
          </a:p>
          <a:p>
            <a:pPr marL="399783" indent="-299839">
              <a:buFont typeface="Times New Roman" pitchFamily="16" charset="0"/>
              <a:buAutoNum type="arabicParen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a:t>Tous les médicaments repérés et potentiellement à risque sont inscrits dans la matrice afin de vérifier leur potentiel de risque. Pour que le résultat soit optimal, la matrice doit être remplie par une équipe interdisciplinaire (médecins, soignants, pharmaciens, équipe de gestion de la qualité, etc.). Les médicaments doivent d’abord être évalués au cas par cas par chaque membre de l’équipe. Les résultats de chacun sont ensuite comparés. </a:t>
            </a:r>
          </a:p>
        </p:txBody>
      </p:sp>
      <p:sp>
        <p:nvSpPr>
          <p:cNvPr id="39937" name="Rectangle 1"/>
          <p:cNvSpPr>
            <a:spLocks noGrp="1" noChangeArrowheads="1"/>
          </p:cNvSpPr>
          <p:nvPr>
            <p:ph type="title"/>
          </p:nvPr>
        </p:nvSpPr>
        <p:spPr>
          <a:xfrm>
            <a:off x="914965" y="84807"/>
            <a:ext cx="8957429" cy="1402273"/>
          </a:xfrm>
          <a:ln/>
        </p:spPr>
        <p:txBody>
          <a:bodyPr lIns="0" tIns="41064" rIns="0" bIns="0" anchor="ctr"/>
          <a:lstStyle/>
          <a:p>
            <a:pP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4100" dirty="0"/>
              <a:t>Comment utiliser la matrice?</a:t>
            </a:r>
          </a:p>
        </p:txBody>
      </p:sp>
    </p:spTree>
    <p:extLst>
      <p:ext uri="{BB962C8B-B14F-4D97-AF65-F5344CB8AC3E}">
        <p14:creationId xmlns:p14="http://schemas.microsoft.com/office/powerpoint/2010/main" val="21279133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a:xfrm>
            <a:off x="713998" y="1931274"/>
            <a:ext cx="8957429" cy="4603152"/>
          </a:xfrm>
          <a:ln/>
        </p:spPr>
        <p:txBody>
          <a:bodyPr lIns="0" tIns="26131" rIns="0" bIns="0">
            <a:normAutofit fontScale="77500" lnSpcReduction="20000"/>
          </a:bodyPr>
          <a:lstStyle/>
          <a:p>
            <a:pPr marL="399783" indent="-299839">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dirty="0">
                <a:solidFill>
                  <a:schemeClr val="accent6"/>
                </a:solidFill>
              </a:rPr>
              <a:t>L’examen rigoureux de médicaments supplémentaires potentiellement «à haut risque» permet à chaque service d’établir sa propre liste de «médicaments à haut risque».</a:t>
            </a:r>
          </a:p>
          <a:p>
            <a:pPr marL="399783" indent="-299839">
              <a:buSzPct val="45000"/>
              <a:buFont typeface="Wingdings" charset="0"/>
              <a:buChar cha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a:t>Les médicaments contenus dans cette liste doivent être traités comme particulièrement à risque et requièrent un </a:t>
            </a:r>
            <a:r>
              <a:rPr dirty="0" err="1"/>
              <a:t>soin</a:t>
            </a:r>
            <a:r>
              <a:rPr dirty="0"/>
              <a:t> </a:t>
            </a:r>
            <a:r>
              <a:rPr dirty="0" err="1"/>
              <a:t>particulier</a:t>
            </a:r>
            <a:r>
              <a:rPr dirty="0"/>
              <a:t> lors de leur utilisation, puisque toute erreur lors de l’emploi de ces médicaments peut potentiellement avoir des conséquences graves pour le patient.</a:t>
            </a: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dirty="0"/>
              <a:t> </a:t>
            </a: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dirty="0">
                <a:sym typeface="Wingdings" panose="05000000000000000000" pitchFamily="2" charset="2"/>
              </a:rPr>
              <a:t> </a:t>
            </a:r>
            <a:r>
              <a:rPr lang="en-US" altLang="de-DE" dirty="0">
                <a:sym typeface="Wingdings" panose="05000000000000000000" pitchFamily="2" charset="2"/>
              </a:rPr>
              <a:t>	</a:t>
            </a:r>
            <a:r>
              <a:rPr lang="de-DE" altLang="de-DE" dirty="0">
                <a:sym typeface="Wingdings" panose="05000000000000000000" pitchFamily="2" charset="2"/>
              </a:rPr>
              <a:t>Développement de normes de sécurité particulières (p. ex. les mesures recommandées par l’ISMP)</a:t>
            </a: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dirty="0">
                <a:sym typeface="Wingdings" panose="05000000000000000000" pitchFamily="2" charset="2"/>
              </a:rPr>
              <a:t></a:t>
            </a:r>
            <a:r>
              <a:rPr lang="en-US" altLang="de-DE" dirty="0">
                <a:sym typeface="Wingdings" panose="05000000000000000000" pitchFamily="2" charset="2"/>
              </a:rPr>
              <a:t>	</a:t>
            </a:r>
            <a:r>
              <a:rPr lang="de-DE" altLang="de-DE" dirty="0">
                <a:sym typeface="Wingdings" panose="05000000000000000000" pitchFamily="2" charset="2"/>
              </a:rPr>
              <a:t>L’utilisation de «médicaments à haut risque» doit toujours obéir à des procédures définies afin de réduire le risque d’erreurs.</a:t>
            </a: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dirty="0">
                <a:sym typeface="Wingdings" panose="05000000000000000000" pitchFamily="2" charset="2"/>
              </a:rPr>
              <a:t></a:t>
            </a:r>
            <a:r>
              <a:rPr lang="en-US" altLang="de-DE" dirty="0">
                <a:sym typeface="Wingdings" panose="05000000000000000000" pitchFamily="2" charset="2"/>
              </a:rPr>
              <a:t>	</a:t>
            </a:r>
            <a:r>
              <a:rPr lang="de-DE" altLang="de-DE" dirty="0" err="1">
                <a:sym typeface="Wingdings" panose="05000000000000000000" pitchFamily="2" charset="2"/>
              </a:rPr>
              <a:t>Priorisation</a:t>
            </a:r>
            <a:r>
              <a:rPr lang="de-DE" altLang="de-DE" dirty="0">
                <a:sym typeface="Wingdings" panose="05000000000000000000" pitchFamily="2" charset="2"/>
              </a:rPr>
              <a:t> des médicaments à haut risque en vue de la mise en œuvre de </a:t>
            </a:r>
            <a:r>
              <a:rPr lang="de-DE" altLang="de-DE" dirty="0" err="1">
                <a:sym typeface="Wingdings" panose="05000000000000000000" pitchFamily="2" charset="2"/>
              </a:rPr>
              <a:t>projets</a:t>
            </a:r>
            <a:r>
              <a:rPr lang="de-DE" altLang="de-DE" dirty="0">
                <a:sym typeface="Wingdings" panose="05000000000000000000" pitchFamily="2" charset="2"/>
              </a:rPr>
              <a:t> </a:t>
            </a:r>
            <a:r>
              <a:rPr lang="de-DE" altLang="de-DE" dirty="0" err="1">
                <a:sym typeface="Wingdings" panose="05000000000000000000" pitchFamily="2" charset="2"/>
              </a:rPr>
              <a:t>d’optimisation</a:t>
            </a:r>
            <a:r>
              <a:rPr lang="de-DE" altLang="de-DE" dirty="0">
                <a:sym typeface="Wingdings" panose="05000000000000000000" pitchFamily="2" charset="2"/>
              </a:rPr>
              <a:t> pour éliminer un point problématique identifié grâce au PSAT, p. ex. (mise en place d’un programme de formation pour les nouveaux collaborateurs, préparation des médicaments dans un espace séparé dédié aux médicaments), si un manque de ressources empêche une mise en œuvre totale.</a:t>
            </a:r>
            <a:endParaRPr lang="fr-FR" altLang="de-DE" dirty="0"/>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523246" indent="-423300">
              <a:buSzPct val="45000"/>
              <a:buFont typeface="Wingdings" panose="05000000000000000000" pitchFamily="2" charset="2"/>
              <a:buChar char="à"/>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i="1" dirty="0">
              <a:solidFill>
                <a:schemeClr val="accent2">
                  <a:lumMod val="60000"/>
                  <a:lumOff val="40000"/>
                </a:schemeClr>
              </a:solidFill>
            </a:endParaRPr>
          </a:p>
          <a:p>
            <a:pPr marL="99947" indent="0">
              <a:buSzPct val="45000"/>
              <a:buNone/>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endParaRPr lang="fr-FR" altLang="de-DE" dirty="0"/>
          </a:p>
        </p:txBody>
      </p:sp>
      <p:sp>
        <p:nvSpPr>
          <p:cNvPr id="40961" name="Rectangle 1"/>
          <p:cNvSpPr>
            <a:spLocks noGrp="1" noChangeArrowheads="1"/>
          </p:cNvSpPr>
          <p:nvPr>
            <p:ph type="title"/>
          </p:nvPr>
        </p:nvSpPr>
        <p:spPr>
          <a:xfrm>
            <a:off x="713998" y="386257"/>
            <a:ext cx="8957429" cy="1402273"/>
          </a:xfrm>
          <a:ln/>
        </p:spPr>
        <p:txBody>
          <a:bodyPr lIns="0" tIns="41064" rIns="0" bIns="0" anchor="ctr"/>
          <a:lstStyle/>
          <a:p>
            <a:pPr>
              <a:tabLst>
                <a:tab pos="670226" algn="l"/>
                <a:tab pos="1340451" algn="l"/>
                <a:tab pos="2010678" algn="l"/>
                <a:tab pos="2680903" algn="l"/>
                <a:tab pos="3351129" algn="l"/>
                <a:tab pos="4021354" algn="l"/>
                <a:tab pos="4691579" algn="l"/>
                <a:tab pos="5361807" algn="l"/>
                <a:tab pos="6032031" algn="l"/>
                <a:tab pos="6702257" algn="l"/>
                <a:tab pos="7372482" algn="l"/>
                <a:tab pos="8042708" algn="l"/>
                <a:tab pos="8712934" algn="l"/>
                <a:tab pos="9383160" algn="l"/>
              </a:tabLst>
            </a:pPr>
            <a:r>
              <a:rPr lang="de-DE" altLang="de-DE" sz="4100"/>
              <a:t>Résultat de la matrice</a:t>
            </a:r>
          </a:p>
        </p:txBody>
      </p:sp>
    </p:spTree>
    <p:extLst>
      <p:ext uri="{BB962C8B-B14F-4D97-AF65-F5344CB8AC3E}">
        <p14:creationId xmlns:p14="http://schemas.microsoft.com/office/powerpoint/2010/main" val="13869514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192" y="2621749"/>
            <a:ext cx="9346883" cy="1209146"/>
          </a:xfrm>
        </p:spPr>
        <p:txBody>
          <a:bodyPr/>
          <a:lstStyle/>
          <a:p>
            <a:r>
              <a:rPr dirty="0"/>
              <a:t>CONCLUSION</a:t>
            </a:r>
          </a:p>
        </p:txBody>
      </p:sp>
    </p:spTree>
    <p:extLst>
      <p:ext uri="{BB962C8B-B14F-4D97-AF65-F5344CB8AC3E}">
        <p14:creationId xmlns:p14="http://schemas.microsoft.com/office/powerpoint/2010/main" val="35407662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92500" lnSpcReduction="10000"/>
          </a:bodyPr>
          <a:lstStyle/>
          <a:p>
            <a:r>
              <a:rPr dirty="0"/>
              <a:t>Les erreurs de médication restent plus fréquentes que </a:t>
            </a:r>
            <a:r>
              <a:rPr dirty="0" err="1"/>
              <a:t>prévu</a:t>
            </a:r>
            <a:r>
              <a:rPr dirty="0"/>
              <a:t>.</a:t>
            </a:r>
          </a:p>
          <a:p>
            <a:r>
              <a:rPr dirty="0"/>
              <a:t>Le projet PSAT de la GSASA a permis d’identifier des processus délicats lors de l’utilisation de </a:t>
            </a:r>
            <a:r>
              <a:rPr lang="fr-CH" dirty="0"/>
              <a:t>médicaments à usage parentéral</a:t>
            </a:r>
            <a:r>
              <a:rPr dirty="0"/>
              <a:t> et de déterminer les interventions qui s’imposent.</a:t>
            </a:r>
          </a:p>
          <a:p>
            <a:r>
              <a:rPr dirty="0"/>
              <a:t>L’absence d’une définition des «médicaments à haut risque» valable dans toute la Suisse pose problème dans la pratique. </a:t>
            </a:r>
            <a:br>
              <a:rPr dirty="0"/>
            </a:br>
            <a:r>
              <a:rPr dirty="0"/>
              <a:t>La «Liste des médicaments à </a:t>
            </a:r>
            <a:r>
              <a:rPr lang="fr-CH"/>
              <a:t>usage parentéral à </a:t>
            </a:r>
            <a:r>
              <a:rPr/>
              <a:t>haut </a:t>
            </a:r>
            <a:r>
              <a:rPr dirty="0"/>
              <a:t>risque pour les hôpitaux suisses» et la «Matrice pour l’évaluation des risques» sont deux outils visant à apporter une aide.</a:t>
            </a:r>
          </a:p>
          <a:p>
            <a:r>
              <a:rPr dirty="0"/>
              <a:t>Les améliorations de processus constituent un grand défi qui pourra être relevé progressivement en définissant des optimisations prioritaires pour les «médicaments à haut risque».</a:t>
            </a:r>
          </a:p>
          <a:p>
            <a:pPr marL="0" indent="0">
              <a:buNone/>
            </a:pPr>
            <a:endParaRPr lang="fr-FR" dirty="0"/>
          </a:p>
        </p:txBody>
      </p:sp>
      <p:sp>
        <p:nvSpPr>
          <p:cNvPr id="2" name="Titel 1"/>
          <p:cNvSpPr>
            <a:spLocks noGrp="1"/>
          </p:cNvSpPr>
          <p:nvPr>
            <p:ph type="title"/>
          </p:nvPr>
        </p:nvSpPr>
        <p:spPr/>
        <p:txBody>
          <a:bodyPr/>
          <a:lstStyle/>
          <a:p>
            <a:r>
              <a:rPr dirty="0"/>
              <a:t>Conclusion</a:t>
            </a:r>
          </a:p>
        </p:txBody>
      </p:sp>
    </p:spTree>
    <p:extLst>
      <p:ext uri="{BB962C8B-B14F-4D97-AF65-F5344CB8AC3E}">
        <p14:creationId xmlns:p14="http://schemas.microsoft.com/office/powerpoint/2010/main" val="34948859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imos">
  <a:themeElements>
    <a:clrScheme name="Deimo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Deimos">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Deimos">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0</TotalTime>
  <Words>3538</Words>
  <Application>Microsoft Office PowerPoint</Application>
  <PresentationFormat>Benutzerdefiniert</PresentationFormat>
  <Paragraphs>2062</Paragraphs>
  <Slides>46</Slides>
  <Notes>5</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46</vt:i4>
      </vt:variant>
    </vt:vector>
  </HeadingPairs>
  <TitlesOfParts>
    <vt:vector size="57" baseType="lpstr">
      <vt:lpstr>SimSun</vt:lpstr>
      <vt:lpstr>Arial</vt:lpstr>
      <vt:lpstr>Calibri</vt:lpstr>
      <vt:lpstr>Calibri Light</vt:lpstr>
      <vt:lpstr>Lucida Sans Unicode</vt:lpstr>
      <vt:lpstr>Times New Roman</vt:lpstr>
      <vt:lpstr>Verdana</vt:lpstr>
      <vt:lpstr>Wingdings</vt:lpstr>
      <vt:lpstr>Wingdings 2</vt:lpstr>
      <vt:lpstr>Wingdings 3</vt:lpstr>
      <vt:lpstr>Deimos</vt:lpstr>
      <vt:lpstr>Médicaments à haut risque et solutions parentérales: points problématiques dans le circuit du médicament</vt:lpstr>
      <vt:lpstr>Sommaire</vt:lpstr>
      <vt:lpstr>1 médicament  de nombreux problèmes potentiels</vt:lpstr>
      <vt:lpstr>Drug related problem (DRP)</vt:lpstr>
      <vt:lpstr>Effet indésirable (EI) </vt:lpstr>
      <vt:lpstr>Erreurs de médication </vt:lpstr>
      <vt:lpstr>Situation en Suisse</vt:lpstr>
      <vt:lpstr>«Parenteralia Self Assessment Tool»</vt:lpstr>
      <vt:lpstr>Association suisse des pharmaciens de l’administration et des hôpitaux (GSASA)</vt:lpstr>
      <vt:lpstr>Parenteralia Self Assessment Tool (PSAT) </vt:lpstr>
      <vt:lpstr>Points problématiques lors de l’utilisation de médicaments à usage parentéral dans les hôpitaux suisses</vt:lpstr>
      <vt:lpstr>Points problématiques dans les hôpitaux suisses</vt:lpstr>
      <vt:lpstr>D’un point problématique individuel à un point problématique national</vt:lpstr>
      <vt:lpstr>D’une problématique individuelle à une problématique nationale</vt:lpstr>
      <vt:lpstr>Interventions et propositions d’amélioration pour les points problématiques</vt:lpstr>
      <vt:lpstr>D’où proviennent les idées?</vt:lpstr>
      <vt:lpstr>5. Préparation / Distribution / Administration 5.2.  «Les zones dans lesquelles des médicaments sont préparés sont séparées et  ordonnées» 5.2.1. «Le niveau sonore permet de se concentrer sur son travail.» </vt:lpstr>
      <vt:lpstr>Proposition d’amélioration lorsqu’il n’est pas possible de disposer d’un espace propre </vt:lpstr>
      <vt:lpstr>Résumé des interventions 5.2.  «Les zones dans lesquelles des médicaments sont préparés sont séparées et ordonnées» 5.2.1. «Le niveau sonore permet de se concentrer sur son travail.» </vt:lpstr>
      <vt:lpstr>  5. Préparation / Distribution / Administration 5.11 «Des directives pour des doses minimales et maximales ainsi que des mesures de sécurité  particulières sont disponibles pour les médicaments à haut risque.» </vt:lpstr>
      <vt:lpstr>Propositions d’amélioration </vt:lpstr>
      <vt:lpstr>Résumé des interventions 5.11 «Des directives pour des doses minimales et maximales ainsi que des mesures de sécurité  particulières sont disponibles pour les médicaments à haut risque.»</vt:lpstr>
      <vt:lpstr>5. Préparation / Distribution / Administration 5.13 «Pour les médicaments à haut risque, la programmation de la pompe est soumise à un  double contrôle.» </vt:lpstr>
      <vt:lpstr>Un double contrôle offre-t-il vraiment plus de sécurité?</vt:lpstr>
      <vt:lpstr>Résumé des interventions 5.13 «Pour les médicaments à haut risque, la programmation de la pompe est soumise à un double contrôle.» </vt:lpstr>
      <vt:lpstr>6. Monitoring 6.2  «Les pharmaciens cliniciens participent régulièrement à la surveillance de la thérapie  médicamenteuse.» 6.2.1 «Les interventions des pharmaciens cliniciens sont documentées de manière standardisée  dans le dossier patient.»</vt:lpstr>
      <vt:lpstr>De l’idée à la mise en œuvre</vt:lpstr>
      <vt:lpstr>Résumé des interventions 6.2  «Les pharmaciens cliniciens participent régulièrement à la surveillance de la thérapie médicamenteuse.» 6.2.1 «Les interventions des pharmaciens cliniciens sont documentées de manière standardisée dans le dossier patient.»</vt:lpstr>
      <vt:lpstr>7. Formation 7.1 «L’institution a une politique de formation continue et prend garde à ce que tous les  collaborateurs qui sont impliqués dans le circuit du médicament soient régulièrement formés.» 7.1.2 «Le nouveau personnel doit suivre un programme d’introduction avant d’être impliqué de  manière autonome dans le circuit du médicament.» </vt:lpstr>
      <vt:lpstr>Formations dans la pratique en Suisse</vt:lpstr>
      <vt:lpstr>Résumé des interventions 7.1 «L’institution a une politique de formation continue et prend garde à ce que tous les collaborateurs qui sont impliqués  dans le circuit du médicament soient régulièrement formés.» 7.1.2 «Le nouveau personnel doit suivre un programme d’introduction avant d’être impliqué de manière autonome dans le  circuit du médicament.» </vt:lpstr>
      <vt:lpstr>Élimination d’un point problématique </vt:lpstr>
      <vt:lpstr>Médicaments à haut risque</vt:lpstr>
      <vt:lpstr>Que sont les médicaments à haut risque?</vt:lpstr>
      <vt:lpstr>Les médicaments à usage parentéral sont-ils des médicaments à haut risque?</vt:lpstr>
      <vt:lpstr>Liste des «médicaments à haut risque»</vt:lpstr>
      <vt:lpstr>Liste des «médicaments à usage parentéral à haut risque» pour les hôpitaux suisses</vt:lpstr>
      <vt:lpstr>Médicaments à usage parentéral à haut risque</vt:lpstr>
      <vt:lpstr>Problème dans la pratique</vt:lpstr>
      <vt:lpstr>Matrice pour l’évaluation des risques</vt:lpstr>
      <vt:lpstr>Comment le score obtenu doit-il être interprété?</vt:lpstr>
      <vt:lpstr>Extrait de la matrice</vt:lpstr>
      <vt:lpstr>Comment utiliser la matrice?</vt:lpstr>
      <vt:lpstr>Résultat de la matrice</vt:lpstr>
      <vt:lpstr>CONCLUSION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Hochrisikomedikamente und Hotspots im Medikationsprozess mit Parenteralia</dc:title>
  <dc:creator>Patricia Weber</dc:creator>
  <cp:lastModifiedBy>Brigitte Demierre</cp:lastModifiedBy>
  <cp:revision>154</cp:revision>
  <dcterms:created xsi:type="dcterms:W3CDTF">2016-04-19T19:30:38Z</dcterms:created>
  <dcterms:modified xsi:type="dcterms:W3CDTF">2016-08-16T10:10:50Z</dcterms:modified>
</cp:coreProperties>
</file>